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29"/>
  </p:notesMasterIdLst>
  <p:handoutMasterIdLst>
    <p:handoutMasterId r:id="rId30"/>
  </p:handoutMasterIdLst>
  <p:sldIdLst>
    <p:sldId id="320" r:id="rId3"/>
    <p:sldId id="321" r:id="rId4"/>
    <p:sldId id="327" r:id="rId5"/>
    <p:sldId id="322" r:id="rId6"/>
    <p:sldId id="349" r:id="rId7"/>
    <p:sldId id="324" r:id="rId8"/>
    <p:sldId id="342" r:id="rId9"/>
    <p:sldId id="323" r:id="rId10"/>
    <p:sldId id="336" r:id="rId11"/>
    <p:sldId id="360" r:id="rId12"/>
    <p:sldId id="332" r:id="rId13"/>
    <p:sldId id="361" r:id="rId14"/>
    <p:sldId id="331" r:id="rId15"/>
    <p:sldId id="341" r:id="rId16"/>
    <p:sldId id="350" r:id="rId17"/>
    <p:sldId id="362" r:id="rId18"/>
    <p:sldId id="363" r:id="rId19"/>
    <p:sldId id="370" r:id="rId20"/>
    <p:sldId id="354" r:id="rId21"/>
    <p:sldId id="348" r:id="rId22"/>
    <p:sldId id="351" r:id="rId23"/>
    <p:sldId id="359" r:id="rId24"/>
    <p:sldId id="366" r:id="rId25"/>
    <p:sldId id="369" r:id="rId26"/>
    <p:sldId id="355" r:id="rId27"/>
    <p:sldId id="367" r:id="rId2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1401"/>
    <a:srgbClr val="E7E7EA"/>
    <a:srgbClr val="CBCCD1"/>
    <a:srgbClr val="5A3149"/>
    <a:srgbClr val="662D49"/>
    <a:srgbClr val="663749"/>
    <a:srgbClr val="66264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462" autoAdjust="0"/>
    <p:restoredTop sz="97046" autoAdjust="0"/>
  </p:normalViewPr>
  <p:slideViewPr>
    <p:cSldViewPr snapToGrid="0" snapToObjects="1">
      <p:cViewPr>
        <p:scale>
          <a:sx n="124" d="100"/>
          <a:sy n="124" d="100"/>
        </p:scale>
        <p:origin x="112" y="1656"/>
      </p:cViewPr>
      <p:guideLst>
        <p:guide orient="horz" pos="1620"/>
        <p:guide pos="2880"/>
      </p:guideLst>
    </p:cSldViewPr>
  </p:slideViewPr>
  <p:outlineViewPr>
    <p:cViewPr>
      <p:scale>
        <a:sx n="33" d="100"/>
        <a:sy n="33" d="100"/>
      </p:scale>
      <p:origin x="0" y="-7416"/>
    </p:cViewPr>
  </p:outlineViewPr>
  <p:notesTextViewPr>
    <p:cViewPr>
      <p:scale>
        <a:sx n="20" d="100"/>
        <a:sy n="20" d="100"/>
      </p:scale>
      <p:origin x="0" y="0"/>
    </p:cViewPr>
  </p:notesTextViewPr>
  <p:notesViewPr>
    <p:cSldViewPr snapToGrid="0" snapToObjects="1">
      <p:cViewPr>
        <p:scale>
          <a:sx n="90" d="100"/>
          <a:sy n="90" d="100"/>
        </p:scale>
        <p:origin x="4736" y="111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9B5E162-9D79-2943-B0A3-211BF28B7513}" type="datetimeFigureOut">
              <a:rPr lang="en-US" smtClean="0"/>
              <a:t>2/22/26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22E400-0EC4-CD46-9C72-78BD5E94273C}" type="slidenum">
              <a:rPr lang="en-US" smtClean="0"/>
              <a:t>‹#›</a:t>
            </a:fld>
            <a:endParaRPr lang="en-US" dirty="0"/>
          </a:p>
        </p:txBody>
      </p:sp>
    </p:spTree>
    <p:extLst>
      <p:ext uri="{BB962C8B-B14F-4D97-AF65-F5344CB8AC3E}">
        <p14:creationId xmlns:p14="http://schemas.microsoft.com/office/powerpoint/2010/main" val="24572427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CBAB52-94AF-9448-9B1C-7768B1879D49}" type="datetimeFigureOut">
              <a:rPr lang="en-US" smtClean="0"/>
              <a:t>2/22/26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447283-AD3B-EE49-8B53-C7D74121EF4E}" type="slidenum">
              <a:rPr lang="en-US" smtClean="0"/>
              <a:t>‹#›</a:t>
            </a:fld>
            <a:endParaRPr lang="en-US" dirty="0"/>
          </a:p>
        </p:txBody>
      </p:sp>
    </p:spTree>
    <p:extLst>
      <p:ext uri="{BB962C8B-B14F-4D97-AF65-F5344CB8AC3E}">
        <p14:creationId xmlns:p14="http://schemas.microsoft.com/office/powerpoint/2010/main" val="24235120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p:spPr>
        <p:txBody>
          <a:bodyPr/>
          <a:lstStyle/>
          <a:p>
            <a:r>
              <a:rPr lang="en-US" dirty="0"/>
              <a:t>Hello my name is Ezra Thomas and today I am presenting my research with Professor Li and Professor </a:t>
            </a:r>
            <a:r>
              <a:rPr lang="en-US" dirty="0" err="1"/>
              <a:t>DeHon</a:t>
            </a:r>
            <a:r>
              <a:rPr lang="en-US" dirty="0"/>
              <a:t> entitled Hardware Accelerated FPGA Divide-and-Conquer Page Placement in Milliseconds</a:t>
            </a:r>
          </a:p>
        </p:txBody>
      </p:sp>
      <p:sp>
        <p:nvSpPr>
          <p:cNvPr id="4" name="Slide Number Placeholder 3"/>
          <p:cNvSpPr>
            <a:spLocks noGrp="1"/>
          </p:cNvSpPr>
          <p:nvPr>
            <p:ph type="sldNum" sz="quarter" idx="5"/>
          </p:nvPr>
        </p:nvSpPr>
        <p:spPr/>
        <p:txBody>
          <a:bodyPr/>
          <a:lstStyle/>
          <a:p>
            <a:fld id="{55447283-AD3B-EE49-8B53-C7D74121EF4E}" type="slidenum">
              <a:rPr lang="en-US" smtClean="0"/>
              <a:t>1</a:t>
            </a:fld>
            <a:endParaRPr lang="en-US" dirty="0"/>
          </a:p>
        </p:txBody>
      </p:sp>
    </p:spTree>
    <p:extLst>
      <p:ext uri="{BB962C8B-B14F-4D97-AF65-F5344CB8AC3E}">
        <p14:creationId xmlns:p14="http://schemas.microsoft.com/office/powerpoint/2010/main" val="185147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all know, FPGA compilation is excruciatingly slow, often taking hours, with placement and routing forming the bottleneck. These long runtimes severely limit developer productivity and hinder the implementation of applications which require real-time reconfiguration, such as online-tuning and self-healing. [click]</a:t>
            </a:r>
          </a:p>
          <a:p>
            <a:endParaRPr lang="en-US" dirty="0"/>
          </a:p>
          <a:p>
            <a:r>
              <a:rPr lang="en-US" dirty="0"/>
              <a:t>Divide-and-conquer techniques such as PR-Flow accelerate compilation by decomposing a large dataflow application into distinct compute operators, and then separately compiling each operator in parallel, mapping them onto  unique regions or pages of the target FPGA, which are all linked together by a network on chip. This can bring compilation down to minutes or even 10s of seconds, but is still too slow for applications which require real-time reconfiguration.</a:t>
            </a:r>
          </a:p>
        </p:txBody>
      </p:sp>
      <p:sp>
        <p:nvSpPr>
          <p:cNvPr id="4" name="Slide Number Placeholder 3"/>
          <p:cNvSpPr>
            <a:spLocks noGrp="1"/>
          </p:cNvSpPr>
          <p:nvPr>
            <p:ph type="sldNum" sz="quarter" idx="5"/>
          </p:nvPr>
        </p:nvSpPr>
        <p:spPr/>
        <p:txBody>
          <a:bodyPr/>
          <a:lstStyle/>
          <a:p>
            <a:fld id="{55447283-AD3B-EE49-8B53-C7D74121EF4E}" type="slidenum">
              <a:rPr lang="en-US" smtClean="0"/>
              <a:t>2</a:t>
            </a:fld>
            <a:endParaRPr lang="en-US" dirty="0"/>
          </a:p>
        </p:txBody>
      </p:sp>
    </p:spTree>
    <p:extLst>
      <p:ext uri="{BB962C8B-B14F-4D97-AF65-F5344CB8AC3E}">
        <p14:creationId xmlns:p14="http://schemas.microsoft.com/office/powerpoint/2010/main" val="1039649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a:t>
            </a:r>
            <a:r>
              <a:rPr lang="en-US" u="sng" dirty="0"/>
              <a:t>our</a:t>
            </a:r>
            <a:r>
              <a:rPr lang="en-US" dirty="0"/>
              <a:t> thesis is that we can use FPGAs </a:t>
            </a:r>
            <a:r>
              <a:rPr lang="en-US" u="sng" dirty="0"/>
              <a:t>themselves</a:t>
            </a:r>
            <a:r>
              <a:rPr lang="en-US" dirty="0"/>
              <a:t> to perform page compilation in order to enable real-time reconfiguration. In our paper we present an FPGA based systolic array which solves the FPGA placement problem for a page, in milliseconds.</a:t>
            </a:r>
          </a:p>
          <a:p>
            <a:endParaRPr lang="en-US" dirty="0"/>
          </a:p>
          <a:p>
            <a:r>
              <a:rPr lang="en-US" dirty="0"/>
              <a:t>We target VTR-9 device models, and achieve 2-3 orders of magnitude speedup over iso-quality VTR results.</a:t>
            </a:r>
          </a:p>
        </p:txBody>
      </p:sp>
      <p:sp>
        <p:nvSpPr>
          <p:cNvPr id="4" name="Slide Number Placeholder 3"/>
          <p:cNvSpPr>
            <a:spLocks noGrp="1"/>
          </p:cNvSpPr>
          <p:nvPr>
            <p:ph type="sldNum" sz="quarter" idx="5"/>
          </p:nvPr>
        </p:nvSpPr>
        <p:spPr/>
        <p:txBody>
          <a:bodyPr/>
          <a:lstStyle/>
          <a:p>
            <a:fld id="{55447283-AD3B-EE49-8B53-C7D74121EF4E}" type="slidenum">
              <a:rPr lang="en-US" smtClean="0"/>
              <a:t>3</a:t>
            </a:fld>
            <a:endParaRPr lang="en-US" dirty="0"/>
          </a:p>
        </p:txBody>
      </p:sp>
    </p:spTree>
    <p:extLst>
      <p:ext uri="{BB962C8B-B14F-4D97-AF65-F5344CB8AC3E}">
        <p14:creationId xmlns:p14="http://schemas.microsoft.com/office/powerpoint/2010/main" val="2221258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rest of this talk we will first motivate why we are looking to accelerate FPGA placement and then cover some background on the placement problem and prior work on hardware acceleration. Next we will get into the details of our accelerator, and then cover its performance evaluation. Finally, we’ll wrap up with a conclusion.</a:t>
            </a:r>
          </a:p>
        </p:txBody>
      </p:sp>
      <p:sp>
        <p:nvSpPr>
          <p:cNvPr id="4" name="Slide Number Placeholder 3"/>
          <p:cNvSpPr>
            <a:spLocks noGrp="1"/>
          </p:cNvSpPr>
          <p:nvPr>
            <p:ph type="sldNum" sz="quarter" idx="5"/>
          </p:nvPr>
        </p:nvSpPr>
        <p:spPr/>
        <p:txBody>
          <a:bodyPr/>
          <a:lstStyle/>
          <a:p>
            <a:fld id="{55447283-AD3B-EE49-8B53-C7D74121EF4E}" type="slidenum">
              <a:rPr lang="en-US" smtClean="0"/>
              <a:t>4</a:t>
            </a:fld>
            <a:endParaRPr lang="en-US" dirty="0"/>
          </a:p>
        </p:txBody>
      </p:sp>
    </p:spTree>
    <p:extLst>
      <p:ext uri="{BB962C8B-B14F-4D97-AF65-F5344CB8AC3E}">
        <p14:creationId xmlns:p14="http://schemas.microsoft.com/office/powerpoint/2010/main" val="1000089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Motivation</a:t>
            </a:r>
          </a:p>
        </p:txBody>
      </p:sp>
      <p:sp>
        <p:nvSpPr>
          <p:cNvPr id="4" name="Slide Number Placeholder 3"/>
          <p:cNvSpPr>
            <a:spLocks noGrp="1"/>
          </p:cNvSpPr>
          <p:nvPr>
            <p:ph type="sldNum" sz="quarter" idx="5"/>
          </p:nvPr>
        </p:nvSpPr>
        <p:spPr/>
        <p:txBody>
          <a:bodyPr/>
          <a:lstStyle/>
          <a:p>
            <a:fld id="{55447283-AD3B-EE49-8B53-C7D74121EF4E}" type="slidenum">
              <a:rPr lang="en-US" smtClean="0"/>
              <a:t>5</a:t>
            </a:fld>
            <a:endParaRPr lang="en-US" dirty="0"/>
          </a:p>
        </p:txBody>
      </p:sp>
    </p:spTree>
    <p:extLst>
      <p:ext uri="{BB962C8B-B14F-4D97-AF65-F5344CB8AC3E}">
        <p14:creationId xmlns:p14="http://schemas.microsoft.com/office/powerpoint/2010/main" val="2937394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mentioned before, compilation is slow, often taking hours. PR-Flow page compilation can reduce this to minutes through divide-and-conquer. But this is still too slow for applications requiring real-time reconfiguration, such as self-healing and online-tuning. [click]</a:t>
            </a:r>
          </a:p>
          <a:p>
            <a:endParaRPr lang="en-US" dirty="0"/>
          </a:p>
          <a:p>
            <a:r>
              <a:rPr lang="en-US" dirty="0"/>
              <a:t>FPGA compilation involves multiple implementation phases after synthesis. In VTR, these phases are </a:t>
            </a:r>
            <a:r>
              <a:rPr lang="en-US" u="sng" dirty="0"/>
              <a:t>Packing</a:t>
            </a:r>
            <a:r>
              <a:rPr lang="en-US" dirty="0"/>
              <a:t>, which clusters LUTs into CLBs, </a:t>
            </a:r>
            <a:r>
              <a:rPr lang="en-US" u="sng" dirty="0"/>
              <a:t>Placement</a:t>
            </a:r>
            <a:r>
              <a:rPr lang="en-US" dirty="0"/>
              <a:t>, which determines where netlist elements ought to be placed on the target FPGA fabric, and </a:t>
            </a:r>
            <a:r>
              <a:rPr lang="en-US" u="sng" dirty="0"/>
              <a:t>Routing</a:t>
            </a:r>
            <a:r>
              <a:rPr lang="en-US" dirty="0"/>
              <a:t>, which connects all of the placed elements together with the available FPGA routing resources. [click]</a:t>
            </a:r>
          </a:p>
          <a:p>
            <a:endParaRPr lang="en-US" dirty="0"/>
          </a:p>
          <a:p>
            <a:r>
              <a:rPr lang="en-US" dirty="0"/>
              <a:t>This figure shows the relative runtime percentages of total compile-time for each of these compilation phases on two benchmark sets, the bottom set being much larger. This shows that in VTR, placement becomes the bottleneck as the netlist size grows. [click]</a:t>
            </a:r>
          </a:p>
          <a:p>
            <a:endParaRPr lang="en-US" dirty="0"/>
          </a:p>
          <a:p>
            <a:r>
              <a:rPr lang="en-US" dirty="0"/>
              <a:t>Therefore, to accelerate FPGA compilation, we devised a hardware accelerator to perform placement in milliseconds</a:t>
            </a:r>
          </a:p>
        </p:txBody>
      </p:sp>
      <p:sp>
        <p:nvSpPr>
          <p:cNvPr id="4" name="Slide Number Placeholder 3"/>
          <p:cNvSpPr>
            <a:spLocks noGrp="1"/>
          </p:cNvSpPr>
          <p:nvPr>
            <p:ph type="sldNum" sz="quarter" idx="5"/>
          </p:nvPr>
        </p:nvSpPr>
        <p:spPr/>
        <p:txBody>
          <a:bodyPr/>
          <a:lstStyle/>
          <a:p>
            <a:fld id="{55447283-AD3B-EE49-8B53-C7D74121EF4E}" type="slidenum">
              <a:rPr lang="en-US" smtClean="0"/>
              <a:t>6</a:t>
            </a:fld>
            <a:endParaRPr lang="en-US" dirty="0"/>
          </a:p>
        </p:txBody>
      </p:sp>
    </p:spTree>
    <p:extLst>
      <p:ext uri="{BB962C8B-B14F-4D97-AF65-F5344CB8AC3E}">
        <p14:creationId xmlns:p14="http://schemas.microsoft.com/office/powerpoint/2010/main" val="1622636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p:spPr>
        <p:txBody>
          <a:bodyPr/>
          <a:lstStyle/>
          <a:p>
            <a:r>
              <a:rPr lang="en-US" dirty="0"/>
              <a:t>Background</a:t>
            </a:r>
          </a:p>
        </p:txBody>
      </p:sp>
      <p:sp>
        <p:nvSpPr>
          <p:cNvPr id="4" name="Slide Number Placeholder 3"/>
          <p:cNvSpPr>
            <a:spLocks noGrp="1"/>
          </p:cNvSpPr>
          <p:nvPr>
            <p:ph type="sldNum" sz="quarter" idx="5"/>
          </p:nvPr>
        </p:nvSpPr>
        <p:spPr/>
        <p:txBody>
          <a:bodyPr/>
          <a:lstStyle/>
          <a:p>
            <a:fld id="{55447283-AD3B-EE49-8B53-C7D74121EF4E}" type="slidenum">
              <a:rPr lang="en-US" smtClean="0"/>
              <a:t>7</a:t>
            </a:fld>
            <a:endParaRPr lang="en-US" dirty="0"/>
          </a:p>
        </p:txBody>
      </p:sp>
    </p:spTree>
    <p:extLst>
      <p:ext uri="{BB962C8B-B14F-4D97-AF65-F5344CB8AC3E}">
        <p14:creationId xmlns:p14="http://schemas.microsoft.com/office/powerpoint/2010/main" val="2747083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p:spPr>
        <p:txBody>
          <a:bodyPr/>
          <a:lstStyle/>
          <a:p>
            <a:r>
              <a:rPr lang="en-US" dirty="0"/>
              <a:t>The task of FPGA placement is to determine suitable locations on the target FPGA fabric for netlist elements of a given application [click]</a:t>
            </a:r>
          </a:p>
          <a:p>
            <a:endParaRPr lang="en-US" dirty="0"/>
          </a:p>
          <a:p>
            <a:r>
              <a:rPr lang="en-US" dirty="0"/>
              <a:t>The motivating goal is to minimize the propagation delay between netlist elements in order to maximize the operating frequency of the compiled application [click]</a:t>
            </a:r>
          </a:p>
          <a:p>
            <a:endParaRPr lang="en-US" dirty="0"/>
          </a:p>
          <a:p>
            <a:r>
              <a:rPr lang="en-US" dirty="0"/>
              <a:t>The placement solution is usually computed through a serial process performed on a CPU. One standard technique is Simulated Annealing, where, starting from an initial placement, random pairs of netlist cells are considered one at a time. The cells then swap positions if doing so would improve the placement quality. Sometimes bad swaps are taken to explore the solution space. Eventually the process converges on a high-quality placement.</a:t>
            </a:r>
          </a:p>
          <a:p>
            <a:endParaRPr lang="en-US" dirty="0"/>
          </a:p>
          <a:p>
            <a:r>
              <a:rPr lang="en-US" dirty="0"/>
              <a:t>Because of combinatorial explosion and the serial nature of the computation, standard placement algorithms can require significant runtime</a:t>
            </a:r>
          </a:p>
          <a:p>
            <a:endParaRPr lang="en-US" dirty="0"/>
          </a:p>
          <a:p>
            <a:r>
              <a:rPr lang="en-US" dirty="0"/>
              <a:t>(49s)</a:t>
            </a:r>
          </a:p>
        </p:txBody>
      </p:sp>
      <p:sp>
        <p:nvSpPr>
          <p:cNvPr id="4" name="Slide Number Placeholder 3"/>
          <p:cNvSpPr>
            <a:spLocks noGrp="1"/>
          </p:cNvSpPr>
          <p:nvPr>
            <p:ph type="sldNum" sz="quarter" idx="5"/>
          </p:nvPr>
        </p:nvSpPr>
        <p:spPr/>
        <p:txBody>
          <a:bodyPr/>
          <a:lstStyle/>
          <a:p>
            <a:fld id="{55447283-AD3B-EE49-8B53-C7D74121EF4E}" type="slidenum">
              <a:rPr lang="en-US" smtClean="0"/>
              <a:t>8</a:t>
            </a:fld>
            <a:endParaRPr lang="en-US" dirty="0"/>
          </a:p>
        </p:txBody>
      </p:sp>
    </p:spTree>
    <p:extLst>
      <p:ext uri="{BB962C8B-B14F-4D97-AF65-F5344CB8AC3E}">
        <p14:creationId xmlns:p14="http://schemas.microsoft.com/office/powerpoint/2010/main" val="2378279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2003, </a:t>
            </a:r>
            <a:r>
              <a:rPr lang="en-US" dirty="0" err="1"/>
              <a:t>Wrighton</a:t>
            </a:r>
            <a:r>
              <a:rPr lang="en-US" dirty="0"/>
              <a:t> and </a:t>
            </a:r>
            <a:r>
              <a:rPr lang="en-US" dirty="0" err="1"/>
              <a:t>DeHon</a:t>
            </a:r>
            <a:r>
              <a:rPr lang="en-US" dirty="0"/>
              <a:t> sought to address slow placement times by designing a systolic array based accelerator to perform FPGA placement.</a:t>
            </a:r>
          </a:p>
          <a:p>
            <a:endParaRPr lang="en-US" dirty="0"/>
          </a:p>
          <a:p>
            <a:r>
              <a:rPr lang="en-US" dirty="0"/>
              <a:t>The accelerator itself was implemented on an FPGA, and would take as input an application netlist, and produce as output the final placement locations of those netlist cells on the target FPGA fabric.</a:t>
            </a:r>
          </a:p>
          <a:p>
            <a:endParaRPr lang="en-US" dirty="0"/>
          </a:p>
          <a:p>
            <a:r>
              <a:rPr lang="en-US" dirty="0"/>
              <a:t>Each processing element, or PE on the </a:t>
            </a:r>
            <a:r>
              <a:rPr lang="en-US" u="sng" dirty="0"/>
              <a:t>accelerator</a:t>
            </a:r>
            <a:r>
              <a:rPr lang="en-US" dirty="0"/>
              <a:t> FPGA corresponded to a unique LUT position on the </a:t>
            </a:r>
            <a:r>
              <a:rPr lang="en-US" u="sng" dirty="0"/>
              <a:t>target</a:t>
            </a:r>
            <a:r>
              <a:rPr lang="en-US" dirty="0"/>
              <a:t> FPGA fabric. Initially, each PE on the accelerator array was loaded with a unique LUT from the application netlist. The PEs would then exchange LUTs in parallel in order to improve the placement. Due to the massive move parallelism that this spatial solution offered, their accelerator yielded results in </a:t>
            </a:r>
            <a:r>
              <a:rPr lang="en-US" u="sng" dirty="0"/>
              <a:t>milliseconds</a:t>
            </a:r>
            <a:r>
              <a:rPr lang="en-US" dirty="0"/>
              <a:t>, achieving orders of magnitude speedup over VPR. However, the accelerator suffered from significant scalability issues and practically, could only target tiny designs.</a:t>
            </a:r>
          </a:p>
        </p:txBody>
      </p:sp>
      <p:sp>
        <p:nvSpPr>
          <p:cNvPr id="4" name="Slide Number Placeholder 3"/>
          <p:cNvSpPr>
            <a:spLocks noGrp="1"/>
          </p:cNvSpPr>
          <p:nvPr>
            <p:ph type="sldNum" sz="quarter" idx="5"/>
          </p:nvPr>
        </p:nvSpPr>
        <p:spPr/>
        <p:txBody>
          <a:bodyPr/>
          <a:lstStyle/>
          <a:p>
            <a:fld id="{55447283-AD3B-EE49-8B53-C7D74121EF4E}" type="slidenum">
              <a:rPr lang="en-US" smtClean="0"/>
              <a:t>9</a:t>
            </a:fld>
            <a:endParaRPr lang="en-US" dirty="0"/>
          </a:p>
        </p:txBody>
      </p:sp>
    </p:spTree>
    <p:extLst>
      <p:ext uri="{BB962C8B-B14F-4D97-AF65-F5344CB8AC3E}">
        <p14:creationId xmlns:p14="http://schemas.microsoft.com/office/powerpoint/2010/main" val="2144939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placement, the overall goal is to minimize the total placement cost</a:t>
            </a:r>
          </a:p>
          <a:p>
            <a:endParaRPr lang="en-US" dirty="0"/>
          </a:p>
          <a:p>
            <a:r>
              <a:rPr lang="en-US" dirty="0"/>
              <a:t>But on the systolic array, swaps are evaluated locally, and in parallel. This means that the swaps are evaluated on a local cost proxy which asks if a swap reduces the placement cost for the pair of cells involved</a:t>
            </a:r>
          </a:p>
          <a:p>
            <a:endParaRPr lang="en-US" dirty="0"/>
          </a:p>
          <a:p>
            <a:r>
              <a:rPr lang="en-US" dirty="0"/>
              <a:t>The idea here is that by minimizing all of the local costs, we will reduce the total placement cost</a:t>
            </a:r>
          </a:p>
          <a:p>
            <a:endParaRPr lang="en-US" dirty="0"/>
          </a:p>
          <a:p>
            <a:r>
              <a:rPr lang="en-US" dirty="0"/>
              <a:t>Because swaps are happening in parallel, periodically these local cost functions must be synchronized with the global placement state, so that the swap decisions remain accurate</a:t>
            </a:r>
          </a:p>
        </p:txBody>
      </p:sp>
      <p:sp>
        <p:nvSpPr>
          <p:cNvPr id="4" name="Slide Number Placeholder 3"/>
          <p:cNvSpPr>
            <a:spLocks noGrp="1"/>
          </p:cNvSpPr>
          <p:nvPr>
            <p:ph type="sldNum" sz="quarter" idx="5"/>
          </p:nvPr>
        </p:nvSpPr>
        <p:spPr/>
        <p:txBody>
          <a:bodyPr/>
          <a:lstStyle/>
          <a:p>
            <a:fld id="{55447283-AD3B-EE49-8B53-C7D74121EF4E}" type="slidenum">
              <a:rPr lang="en-US" smtClean="0"/>
              <a:t>10</a:t>
            </a:fld>
            <a:endParaRPr lang="en-US" dirty="0"/>
          </a:p>
        </p:txBody>
      </p:sp>
    </p:spTree>
    <p:extLst>
      <p:ext uri="{BB962C8B-B14F-4D97-AF65-F5344CB8AC3E}">
        <p14:creationId xmlns:p14="http://schemas.microsoft.com/office/powerpoint/2010/main" val="76585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local cost function used in </a:t>
            </a:r>
            <a:r>
              <a:rPr lang="en-US" dirty="0" err="1"/>
              <a:t>Wrighton's</a:t>
            </a:r>
            <a:r>
              <a:rPr lang="en-US" dirty="0"/>
              <a:t> work measures the linear Manhattan wire length between a cell and its netlist connections.</a:t>
            </a:r>
          </a:p>
          <a:p>
            <a:endParaRPr lang="en-US" dirty="0"/>
          </a:p>
          <a:p>
            <a:r>
              <a:rPr lang="en-US" dirty="0"/>
              <a:t>In this equation, x is the position of the cell we are considering, and p sub i is the position of its </a:t>
            </a:r>
            <a:r>
              <a:rPr lang="en-US" dirty="0" err="1"/>
              <a:t>ith</a:t>
            </a:r>
            <a:r>
              <a:rPr lang="en-US" dirty="0"/>
              <a:t> connection. To compute the placement cost for a cell, we iterate over all k of its connections.</a:t>
            </a:r>
          </a:p>
          <a:p>
            <a:endParaRPr lang="en-US" dirty="0"/>
          </a:p>
          <a:p>
            <a:r>
              <a:rPr lang="en-US" dirty="0"/>
              <a:t>Consider a swap between LUTs 2 and 3. [click]</a:t>
            </a:r>
          </a:p>
          <a:p>
            <a:endParaRPr lang="en-US" dirty="0"/>
          </a:p>
          <a:p>
            <a:r>
              <a:rPr lang="en-US" dirty="0"/>
              <a:t>Their combined costs before a swap is 6, but after a swap would only be 4, [click]</a:t>
            </a:r>
          </a:p>
          <a:p>
            <a:endParaRPr lang="en-US" dirty="0"/>
          </a:p>
          <a:p>
            <a:r>
              <a:rPr lang="en-US" dirty="0"/>
              <a:t>and so the swap should be taken in order to reduce the total placement cost. [click]</a:t>
            </a:r>
          </a:p>
          <a:p>
            <a:endParaRPr lang="en-US" dirty="0"/>
          </a:p>
          <a:p>
            <a:r>
              <a:rPr lang="en-US" dirty="0"/>
              <a:t>Again note that computing these costs requires iteration over the cell’s lists of connection coordinates</a:t>
            </a:r>
          </a:p>
        </p:txBody>
      </p:sp>
      <p:sp>
        <p:nvSpPr>
          <p:cNvPr id="4" name="Slide Number Placeholder 3"/>
          <p:cNvSpPr>
            <a:spLocks noGrp="1"/>
          </p:cNvSpPr>
          <p:nvPr>
            <p:ph type="sldNum" sz="quarter" idx="5"/>
          </p:nvPr>
        </p:nvSpPr>
        <p:spPr/>
        <p:txBody>
          <a:bodyPr/>
          <a:lstStyle/>
          <a:p>
            <a:fld id="{55447283-AD3B-EE49-8B53-C7D74121EF4E}" type="slidenum">
              <a:rPr lang="en-US" smtClean="0"/>
              <a:t>11</a:t>
            </a:fld>
            <a:endParaRPr lang="en-US" dirty="0"/>
          </a:p>
        </p:txBody>
      </p:sp>
    </p:spTree>
    <p:extLst>
      <p:ext uri="{BB962C8B-B14F-4D97-AF65-F5344CB8AC3E}">
        <p14:creationId xmlns:p14="http://schemas.microsoft.com/office/powerpoint/2010/main" val="646041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Wrighton</a:t>
            </a:r>
            <a:r>
              <a:rPr lang="en-US" dirty="0"/>
              <a:t> and </a:t>
            </a:r>
            <a:r>
              <a:rPr lang="en-US" dirty="0" err="1"/>
              <a:t>DeHon’s</a:t>
            </a:r>
            <a:r>
              <a:rPr lang="en-US" dirty="0"/>
              <a:t> design was able to place netlists for VPR in milliseconds, 2-3 orders of magnitude faster than VPR at a cost of a 35% increase in the minimum channel width required to route the design. However these results were simulated, since their largest benchmark contained around 8k LUTs, but their physical systolic array could only place 56 LUTs.</a:t>
            </a:r>
          </a:p>
        </p:txBody>
      </p:sp>
      <p:sp>
        <p:nvSpPr>
          <p:cNvPr id="4" name="Slide Number Placeholder 3"/>
          <p:cNvSpPr>
            <a:spLocks noGrp="1"/>
          </p:cNvSpPr>
          <p:nvPr>
            <p:ph type="sldNum" sz="quarter" idx="5"/>
          </p:nvPr>
        </p:nvSpPr>
        <p:spPr/>
        <p:txBody>
          <a:bodyPr/>
          <a:lstStyle/>
          <a:p>
            <a:fld id="{55447283-AD3B-EE49-8B53-C7D74121EF4E}" type="slidenum">
              <a:rPr lang="en-US" smtClean="0"/>
              <a:t>12</a:t>
            </a:fld>
            <a:endParaRPr lang="en-US" dirty="0"/>
          </a:p>
        </p:txBody>
      </p:sp>
    </p:spTree>
    <p:extLst>
      <p:ext uri="{BB962C8B-B14F-4D97-AF65-F5344CB8AC3E}">
        <p14:creationId xmlns:p14="http://schemas.microsoft.com/office/powerpoint/2010/main" val="994757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Ultimately though, this systolic accelerator was not adopted into standard FPGA compilation flows, primarily for two reasons:</a:t>
            </a:r>
          </a:p>
          <a:p>
            <a:endParaRPr lang="en-US" dirty="0"/>
          </a:p>
          <a:p>
            <a:r>
              <a:rPr lang="en-US" dirty="0"/>
              <a:t>First, the accelerator had a poor build-to-place ratio, that is, each PE on the accelerator FPGA required 400 LUTs to implement but was only responsible for placing a </a:t>
            </a:r>
            <a:r>
              <a:rPr lang="en-US" u="sng" dirty="0"/>
              <a:t>single</a:t>
            </a:r>
            <a:r>
              <a:rPr lang="en-US" dirty="0"/>
              <a:t> LUT on the target FPGA fabric. This poor build-to-place ratio severely limited the size of the target that could be placed, since the accelerator had to be 400 times larger. [click]</a:t>
            </a:r>
          </a:p>
          <a:p>
            <a:endParaRPr lang="en-US" dirty="0"/>
          </a:p>
          <a:p>
            <a:r>
              <a:rPr lang="en-US" dirty="0"/>
              <a:t>Second, </a:t>
            </a:r>
            <a:r>
              <a:rPr lang="en-US" dirty="0" err="1"/>
              <a:t>Wrighton</a:t>
            </a:r>
            <a:r>
              <a:rPr lang="en-US" dirty="0"/>
              <a:t> and </a:t>
            </a:r>
            <a:r>
              <a:rPr lang="en-US" dirty="0" err="1"/>
              <a:t>DeHon’s</a:t>
            </a:r>
            <a:r>
              <a:rPr lang="en-US" dirty="0"/>
              <a:t> accelerator could only place LUTs, and didn’t have the capacity to place heterogeneous netlists of CLBs, BRAMs, and DSPs. This limitation was primarily due to the fact that PE swap times scaled poorly with the number of connections a cell had, and CLBs, BRAMs, and DSPs all had significantly more connections than individual LUTs.</a:t>
            </a:r>
          </a:p>
        </p:txBody>
      </p:sp>
      <p:sp>
        <p:nvSpPr>
          <p:cNvPr id="4" name="Slide Number Placeholder 3"/>
          <p:cNvSpPr>
            <a:spLocks noGrp="1"/>
          </p:cNvSpPr>
          <p:nvPr>
            <p:ph type="sldNum" sz="quarter" idx="5"/>
          </p:nvPr>
        </p:nvSpPr>
        <p:spPr/>
        <p:txBody>
          <a:bodyPr/>
          <a:lstStyle/>
          <a:p>
            <a:fld id="{55447283-AD3B-EE49-8B53-C7D74121EF4E}" type="slidenum">
              <a:rPr lang="en-US" smtClean="0"/>
              <a:t>13</a:t>
            </a:fld>
            <a:endParaRPr lang="en-US" dirty="0"/>
          </a:p>
        </p:txBody>
      </p:sp>
    </p:spTree>
    <p:extLst>
      <p:ext uri="{BB962C8B-B14F-4D97-AF65-F5344CB8AC3E}">
        <p14:creationId xmlns:p14="http://schemas.microsoft.com/office/powerpoint/2010/main" val="3062311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Accelerator</a:t>
            </a:r>
          </a:p>
        </p:txBody>
      </p:sp>
      <p:sp>
        <p:nvSpPr>
          <p:cNvPr id="4" name="Slide Number Placeholder 3"/>
          <p:cNvSpPr>
            <a:spLocks noGrp="1"/>
          </p:cNvSpPr>
          <p:nvPr>
            <p:ph type="sldNum" sz="quarter" idx="5"/>
          </p:nvPr>
        </p:nvSpPr>
        <p:spPr/>
        <p:txBody>
          <a:bodyPr/>
          <a:lstStyle/>
          <a:p>
            <a:fld id="{55447283-AD3B-EE49-8B53-C7D74121EF4E}" type="slidenum">
              <a:rPr lang="en-US" smtClean="0"/>
              <a:t>14</a:t>
            </a:fld>
            <a:endParaRPr lang="en-US" dirty="0"/>
          </a:p>
        </p:txBody>
      </p:sp>
    </p:spTree>
    <p:extLst>
      <p:ext uri="{BB962C8B-B14F-4D97-AF65-F5344CB8AC3E}">
        <p14:creationId xmlns:p14="http://schemas.microsoft.com/office/powerpoint/2010/main" val="2701497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the promising results but serious limitations of </a:t>
            </a:r>
            <a:r>
              <a:rPr lang="en-US" dirty="0" err="1"/>
              <a:t>Wrighton’s</a:t>
            </a:r>
            <a:r>
              <a:rPr lang="en-US" dirty="0"/>
              <a:t> placement accelerator, we sought to redesign the systolic array so that it could place </a:t>
            </a:r>
            <a:r>
              <a:rPr lang="en-US" u="sng" dirty="0"/>
              <a:t>practically</a:t>
            </a:r>
            <a:r>
              <a:rPr lang="en-US" dirty="0"/>
              <a:t> sized designs of </a:t>
            </a:r>
            <a:r>
              <a:rPr lang="en-US" u="sng" dirty="0"/>
              <a:t>heterogeneous</a:t>
            </a:r>
            <a:r>
              <a:rPr lang="en-US" dirty="0"/>
              <a:t> netlists of CLBs, BRAMs, and DSPs.</a:t>
            </a:r>
          </a:p>
        </p:txBody>
      </p:sp>
      <p:sp>
        <p:nvSpPr>
          <p:cNvPr id="4" name="Slide Number Placeholder 3"/>
          <p:cNvSpPr>
            <a:spLocks noGrp="1"/>
          </p:cNvSpPr>
          <p:nvPr>
            <p:ph type="sldNum" sz="quarter" idx="5"/>
          </p:nvPr>
        </p:nvSpPr>
        <p:spPr/>
        <p:txBody>
          <a:bodyPr/>
          <a:lstStyle/>
          <a:p>
            <a:fld id="{55447283-AD3B-EE49-8B53-C7D74121EF4E}" type="slidenum">
              <a:rPr lang="en-US" smtClean="0"/>
              <a:t>15</a:t>
            </a:fld>
            <a:endParaRPr lang="en-US" dirty="0"/>
          </a:p>
        </p:txBody>
      </p:sp>
    </p:spTree>
    <p:extLst>
      <p:ext uri="{BB962C8B-B14F-4D97-AF65-F5344CB8AC3E}">
        <p14:creationId xmlns:p14="http://schemas.microsoft.com/office/powerpoint/2010/main" val="2127735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strategy centered around three key insights:</a:t>
            </a:r>
          </a:p>
          <a:p>
            <a:endParaRPr lang="en-US" dirty="0"/>
          </a:p>
          <a:p>
            <a:r>
              <a:rPr lang="en-US" dirty="0"/>
              <a:t>First, by targeting PR-Flow pages instead of full devices, the poor build-to-place ratio of the systolic architecture becomes less consequential since the target is smaller [click]</a:t>
            </a:r>
          </a:p>
          <a:p>
            <a:endParaRPr lang="en-US" dirty="0"/>
          </a:p>
          <a:p>
            <a:r>
              <a:rPr lang="en-US" dirty="0"/>
              <a:t>Second, by having individual PEs place </a:t>
            </a:r>
            <a:r>
              <a:rPr lang="en-US" b="1" dirty="0"/>
              <a:t>clusters</a:t>
            </a:r>
            <a:r>
              <a:rPr lang="en-US" dirty="0"/>
              <a:t> of LUTs instead of individual LUTs, we can reduce the build-to-place ratio by the packing factor of a CLB [click]</a:t>
            </a:r>
          </a:p>
          <a:p>
            <a:endParaRPr lang="en-US" dirty="0"/>
          </a:p>
          <a:p>
            <a:r>
              <a:rPr lang="en-US" dirty="0"/>
              <a:t>Third, by creating separate systolic arrays for CLBs, BRAMs, and DSPs, we can target heterogeneous fabrics</a:t>
            </a:r>
          </a:p>
        </p:txBody>
      </p:sp>
      <p:sp>
        <p:nvSpPr>
          <p:cNvPr id="4" name="Slide Number Placeholder 3"/>
          <p:cNvSpPr>
            <a:spLocks noGrp="1"/>
          </p:cNvSpPr>
          <p:nvPr>
            <p:ph type="sldNum" sz="quarter" idx="5"/>
          </p:nvPr>
        </p:nvSpPr>
        <p:spPr/>
        <p:txBody>
          <a:bodyPr/>
          <a:lstStyle/>
          <a:p>
            <a:fld id="{55447283-AD3B-EE49-8B53-C7D74121EF4E}" type="slidenum">
              <a:rPr lang="en-US" smtClean="0"/>
              <a:t>16</a:t>
            </a:fld>
            <a:endParaRPr lang="en-US" dirty="0"/>
          </a:p>
        </p:txBody>
      </p:sp>
    </p:spTree>
    <p:extLst>
      <p:ext uri="{BB962C8B-B14F-4D97-AF65-F5344CB8AC3E}">
        <p14:creationId xmlns:p14="http://schemas.microsoft.com/office/powerpoint/2010/main" val="3526488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however, one challenge in particular which stands in the way:</a:t>
            </a:r>
          </a:p>
          <a:p>
            <a:r>
              <a:rPr lang="en-US" dirty="0"/>
              <a:t>The PE swap times scale poorly with the number of connections a cell can have, and CLBs, BRAMs, and DSPs have </a:t>
            </a:r>
            <a:r>
              <a:rPr lang="en-US" u="sng" dirty="0"/>
              <a:t>many</a:t>
            </a:r>
            <a:r>
              <a:rPr lang="en-US" dirty="0"/>
              <a:t> more connections than individual LUTs.</a:t>
            </a:r>
          </a:p>
          <a:p>
            <a:endParaRPr lang="en-US" dirty="0"/>
          </a:p>
          <a:p>
            <a:r>
              <a:rPr lang="en-US" dirty="0"/>
              <a:t>The scaling is poor because the placement cost for a cell is calculated by iterating over all of that cell’s connections, and computing their distance to our cell’s current position. Because of how x is coupled to p sub i in the equation, </a:t>
            </a:r>
            <a:r>
              <a:rPr lang="en-US" u="sng" dirty="0"/>
              <a:t>every</a:t>
            </a:r>
            <a:r>
              <a:rPr lang="en-US" dirty="0"/>
              <a:t> time the cell’s position changes, the list of connections must be iterated over again, in order to re-evaluate the cell’s current placement cost. </a:t>
            </a:r>
          </a:p>
          <a:p>
            <a:endParaRPr lang="en-US" dirty="0"/>
          </a:p>
          <a:p>
            <a:r>
              <a:rPr lang="en-US" dirty="0"/>
              <a:t>[click]</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This is the swap decision function which determines the cost change of a swap. Again, note that the x-values are stuck inside the sums, requiring reiteration over the connection lists every  time the cells change positions. </a:t>
            </a:r>
          </a:p>
          <a:p>
            <a:endParaRPr lang="en-US" dirty="0"/>
          </a:p>
          <a:p>
            <a:r>
              <a:rPr lang="en-US" dirty="0"/>
              <a:t>This repeated iteration during </a:t>
            </a:r>
            <a:r>
              <a:rPr lang="en-US" u="sng" dirty="0"/>
              <a:t>every</a:t>
            </a:r>
            <a:r>
              <a:rPr lang="en-US" dirty="0"/>
              <a:t> swap evaluation quickly becomes the compute bottleneck as the number of connections grows. Additionally, during a swap, the pair of PEs must exchange their lists of connections, which also becomes expensive as the number of connections grows.</a:t>
            </a:r>
          </a:p>
        </p:txBody>
      </p:sp>
      <p:sp>
        <p:nvSpPr>
          <p:cNvPr id="4" name="Slide Number Placeholder 3"/>
          <p:cNvSpPr>
            <a:spLocks noGrp="1"/>
          </p:cNvSpPr>
          <p:nvPr>
            <p:ph type="sldNum" sz="quarter" idx="5"/>
          </p:nvPr>
        </p:nvSpPr>
        <p:spPr/>
        <p:txBody>
          <a:bodyPr/>
          <a:lstStyle/>
          <a:p>
            <a:fld id="{55447283-AD3B-EE49-8B53-C7D74121EF4E}" type="slidenum">
              <a:rPr lang="en-US" smtClean="0"/>
              <a:t>17</a:t>
            </a:fld>
            <a:endParaRPr lang="en-US" dirty="0"/>
          </a:p>
        </p:txBody>
      </p:sp>
    </p:spTree>
    <p:extLst>
      <p:ext uri="{BB962C8B-B14F-4D97-AF65-F5344CB8AC3E}">
        <p14:creationId xmlns:p14="http://schemas.microsoft.com/office/powerpoint/2010/main" val="4099580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8ED19-6221-4DD3-96CC-5C4E8C0018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FE15DB-6DF2-5771-C0E7-46A0154D6B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D7ADBC-5735-129C-0B82-D6F679FC7662}"/>
              </a:ext>
            </a:extLst>
          </p:cNvPr>
          <p:cNvSpPr>
            <a:spLocks noGrp="1"/>
          </p:cNvSpPr>
          <p:nvPr>
            <p:ph type="body" idx="1"/>
          </p:nvPr>
        </p:nvSpPr>
        <p:spPr/>
        <p:txBody>
          <a:bodyPr/>
          <a:lstStyle/>
          <a:p>
            <a:r>
              <a:rPr lang="en-US" dirty="0"/>
              <a:t>We address this by using </a:t>
            </a:r>
            <a:r>
              <a:rPr lang="en-US" u="sng" dirty="0"/>
              <a:t>quadratic</a:t>
            </a:r>
            <a:r>
              <a:rPr lang="en-US" dirty="0"/>
              <a:t> wire length instead of Manhattan wire length for our cost function. Doing so allows us to refactor the swap evaluation function so that the sums of the cells’ connection coordinates becomes decoupled from the x-coordinates encoding the pair’s position. </a:t>
            </a:r>
          </a:p>
          <a:p>
            <a:endParaRPr lang="en-US" dirty="0"/>
          </a:p>
          <a:p>
            <a:r>
              <a:rPr lang="en-US" dirty="0"/>
              <a:t>[click]</a:t>
            </a:r>
          </a:p>
          <a:p>
            <a:endParaRPr lang="en-US" dirty="0"/>
          </a:p>
          <a:p>
            <a:r>
              <a:rPr lang="en-US" dirty="0"/>
              <a:t>As you can see, in this resultant swap evaluation function, the x-values are decoupled from the sums. </a:t>
            </a:r>
          </a:p>
          <a:p>
            <a:endParaRPr lang="en-US" dirty="0"/>
          </a:p>
          <a:p>
            <a:r>
              <a:rPr lang="en-US" dirty="0"/>
              <a:t>[click]</a:t>
            </a:r>
          </a:p>
          <a:p>
            <a:endParaRPr lang="en-US" dirty="0"/>
          </a:p>
          <a:p>
            <a:r>
              <a:rPr lang="en-US" dirty="0"/>
              <a:t>This means that these sums become constants that can be pre-computed once, eliminating the need for endless iteration over the lists of connections.</a:t>
            </a:r>
          </a:p>
          <a:p>
            <a:endParaRPr lang="en-US" dirty="0"/>
          </a:p>
          <a:p>
            <a:r>
              <a:rPr lang="en-US" dirty="0"/>
              <a:t>Furthermore, since  swap decisions are now only based on these precomputed sums, the long lists of cell connections do not need to be exchanged during swaps; only the precomputed aggregate sums must be exchanged.</a:t>
            </a:r>
          </a:p>
          <a:p>
            <a:endParaRPr lang="en-US" dirty="0"/>
          </a:p>
          <a:p>
            <a:r>
              <a:rPr lang="en-US" dirty="0"/>
              <a:t>The details of this are subtle, so please see the paper for details.</a:t>
            </a:r>
          </a:p>
        </p:txBody>
      </p:sp>
      <p:sp>
        <p:nvSpPr>
          <p:cNvPr id="4" name="Slide Number Placeholder 3">
            <a:extLst>
              <a:ext uri="{FF2B5EF4-FFF2-40B4-BE49-F238E27FC236}">
                <a16:creationId xmlns:a16="http://schemas.microsoft.com/office/drawing/2014/main" id="{A0BE1492-53BC-4818-827F-708B5BBF8A99}"/>
              </a:ext>
            </a:extLst>
          </p:cNvPr>
          <p:cNvSpPr>
            <a:spLocks noGrp="1"/>
          </p:cNvSpPr>
          <p:nvPr>
            <p:ph type="sldNum" sz="quarter" idx="5"/>
          </p:nvPr>
        </p:nvSpPr>
        <p:spPr/>
        <p:txBody>
          <a:bodyPr/>
          <a:lstStyle/>
          <a:p>
            <a:fld id="{55447283-AD3B-EE49-8B53-C7D74121EF4E}" type="slidenum">
              <a:rPr lang="en-US" smtClean="0"/>
              <a:t>18</a:t>
            </a:fld>
            <a:endParaRPr lang="en-US" dirty="0"/>
          </a:p>
        </p:txBody>
      </p:sp>
    </p:spTree>
    <p:extLst>
      <p:ext uri="{BB962C8B-B14F-4D97-AF65-F5344CB8AC3E}">
        <p14:creationId xmlns:p14="http://schemas.microsoft.com/office/powerpoint/2010/main" val="3754845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 order to support the placement of heterogeneous netlists, we create separate arrays for each cell type, (for example, one here for CLBs, and another for BRAMs). [click]</a:t>
            </a:r>
          </a:p>
          <a:p>
            <a:endParaRPr lang="en-US" dirty="0"/>
          </a:p>
          <a:p>
            <a:r>
              <a:rPr lang="en-US" dirty="0"/>
              <a:t>As swaps are performed in parallel, the information each cell has about its neighbors’ positions becomes stale, and must be periodically updated through a complex global synchronization process. [click]</a:t>
            </a:r>
          </a:p>
          <a:p>
            <a:endParaRPr lang="en-US" dirty="0"/>
          </a:p>
          <a:p>
            <a:r>
              <a:rPr lang="en-US" dirty="0"/>
              <a:t> In essence, this update process requires recomputing the connection coordinate sums through the use of a sum-reduce tree. See the paper for details.</a:t>
            </a:r>
          </a:p>
        </p:txBody>
      </p:sp>
      <p:sp>
        <p:nvSpPr>
          <p:cNvPr id="4" name="Slide Number Placeholder 3"/>
          <p:cNvSpPr>
            <a:spLocks noGrp="1"/>
          </p:cNvSpPr>
          <p:nvPr>
            <p:ph type="sldNum" sz="quarter" idx="5"/>
          </p:nvPr>
        </p:nvSpPr>
        <p:spPr/>
        <p:txBody>
          <a:bodyPr/>
          <a:lstStyle/>
          <a:p>
            <a:fld id="{55447283-AD3B-EE49-8B53-C7D74121EF4E}" type="slidenum">
              <a:rPr lang="en-US" smtClean="0"/>
              <a:t>19</a:t>
            </a:fld>
            <a:endParaRPr lang="en-US" dirty="0"/>
          </a:p>
        </p:txBody>
      </p:sp>
    </p:spTree>
    <p:extLst>
      <p:ext uri="{BB962C8B-B14F-4D97-AF65-F5344CB8AC3E}">
        <p14:creationId xmlns:p14="http://schemas.microsoft.com/office/powerpoint/2010/main" val="1756628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implement our accelerator, we created an RTL generator which takes as input a target VTR architecture description, and outputs the RTL for our systolic array accelerator. [click]</a:t>
            </a:r>
          </a:p>
          <a:p>
            <a:endParaRPr lang="en-US" dirty="0"/>
          </a:p>
          <a:p>
            <a:r>
              <a:rPr lang="en-US" dirty="0"/>
              <a:t>We then implemented our accelerator on a Versal VCK190 SoC dev kit, clocking the design at 200 </a:t>
            </a:r>
            <a:r>
              <a:rPr lang="en-US" dirty="0" err="1"/>
              <a:t>MHz.</a:t>
            </a:r>
            <a:r>
              <a:rPr lang="en-US" dirty="0"/>
              <a:t> We targeted a VTR architecture with 10 LUTs per CLB that had BRAMs and DSPs, and the resultant build-to-place ratio worked out to  72 : 1 [click]</a:t>
            </a:r>
          </a:p>
          <a:p>
            <a:endParaRPr lang="en-US" dirty="0"/>
          </a:p>
          <a:p>
            <a:r>
              <a:rPr lang="en-US" dirty="0"/>
              <a:t>Finally, we also created simulators for a much larger target VTR page, which you can see here.</a:t>
            </a:r>
          </a:p>
        </p:txBody>
      </p:sp>
      <p:sp>
        <p:nvSpPr>
          <p:cNvPr id="4" name="Slide Number Placeholder 3"/>
          <p:cNvSpPr>
            <a:spLocks noGrp="1"/>
          </p:cNvSpPr>
          <p:nvPr>
            <p:ph type="sldNum" sz="quarter" idx="5"/>
          </p:nvPr>
        </p:nvSpPr>
        <p:spPr/>
        <p:txBody>
          <a:bodyPr/>
          <a:lstStyle/>
          <a:p>
            <a:fld id="{55447283-AD3B-EE49-8B53-C7D74121EF4E}" type="slidenum">
              <a:rPr lang="en-US" smtClean="0"/>
              <a:t>20</a:t>
            </a:fld>
            <a:endParaRPr lang="en-US" dirty="0"/>
          </a:p>
        </p:txBody>
      </p:sp>
    </p:spTree>
    <p:extLst>
      <p:ext uri="{BB962C8B-B14F-4D97-AF65-F5344CB8AC3E}">
        <p14:creationId xmlns:p14="http://schemas.microsoft.com/office/powerpoint/2010/main" val="26032890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Evaluation</a:t>
            </a:r>
          </a:p>
        </p:txBody>
      </p:sp>
      <p:sp>
        <p:nvSpPr>
          <p:cNvPr id="4" name="Slide Number Placeholder 3"/>
          <p:cNvSpPr>
            <a:spLocks noGrp="1"/>
          </p:cNvSpPr>
          <p:nvPr>
            <p:ph type="sldNum" sz="quarter" idx="5"/>
          </p:nvPr>
        </p:nvSpPr>
        <p:spPr/>
        <p:txBody>
          <a:bodyPr/>
          <a:lstStyle/>
          <a:p>
            <a:fld id="{55447283-AD3B-EE49-8B53-C7D74121EF4E}" type="slidenum">
              <a:rPr lang="en-US" smtClean="0"/>
              <a:t>21</a:t>
            </a:fld>
            <a:endParaRPr lang="en-US" dirty="0"/>
          </a:p>
        </p:txBody>
      </p:sp>
    </p:spTree>
    <p:extLst>
      <p:ext uri="{BB962C8B-B14F-4D97-AF65-F5344CB8AC3E}">
        <p14:creationId xmlns:p14="http://schemas.microsoft.com/office/powerpoint/2010/main" val="2701642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evaluated our placement accelerator on three sets of benchmarks:</a:t>
            </a:r>
          </a:p>
          <a:p>
            <a:endParaRPr lang="en-US" dirty="0"/>
          </a:p>
          <a:p>
            <a:r>
              <a:rPr lang="en-US" dirty="0"/>
              <a:t>The first were data-flow designs from the Rosetta benchmark suite which had been broken up into PR-Flow style pages. We placed these benchmarks using our accelerator implemented on the Versal [click]</a:t>
            </a:r>
          </a:p>
          <a:p>
            <a:endParaRPr lang="en-US" dirty="0"/>
          </a:p>
          <a:p>
            <a:r>
              <a:rPr lang="en-US" dirty="0"/>
              <a:t>The second set were VTR benchmarks which we also placed using the Versal [click]</a:t>
            </a:r>
          </a:p>
          <a:p>
            <a:endParaRPr lang="en-US" dirty="0"/>
          </a:p>
          <a:p>
            <a:r>
              <a:rPr lang="en-US" dirty="0"/>
              <a:t>The third set were composed of much larger VTR benchmarks, as well as the netlist of our own systolic accelerator (</a:t>
            </a:r>
            <a:r>
              <a:rPr lang="en-US" dirty="0" err="1"/>
              <a:t>hetero_placer</a:t>
            </a:r>
            <a:r>
              <a:rPr lang="en-US" dirty="0"/>
              <a:t>). This last set was run in simulation.</a:t>
            </a:r>
          </a:p>
        </p:txBody>
      </p:sp>
      <p:sp>
        <p:nvSpPr>
          <p:cNvPr id="4" name="Slide Number Placeholder 3"/>
          <p:cNvSpPr>
            <a:spLocks noGrp="1"/>
          </p:cNvSpPr>
          <p:nvPr>
            <p:ph type="sldNum" sz="quarter" idx="5"/>
          </p:nvPr>
        </p:nvSpPr>
        <p:spPr/>
        <p:txBody>
          <a:bodyPr/>
          <a:lstStyle/>
          <a:p>
            <a:fld id="{55447283-AD3B-EE49-8B53-C7D74121EF4E}" type="slidenum">
              <a:rPr lang="en-US" smtClean="0"/>
              <a:t>22</a:t>
            </a:fld>
            <a:endParaRPr lang="en-US" dirty="0"/>
          </a:p>
        </p:txBody>
      </p:sp>
    </p:spTree>
    <p:extLst>
      <p:ext uri="{BB962C8B-B14F-4D97-AF65-F5344CB8AC3E}">
        <p14:creationId xmlns:p14="http://schemas.microsoft.com/office/powerpoint/2010/main" val="1012482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compared our systolic accelerator to VTR-9 running on an AMD Ryzen 9 running at 3.9 GHz, with 12 threads. We performed placement with VTR in both timing and non-timing driven modes, and also swept the </a:t>
            </a:r>
            <a:r>
              <a:rPr lang="en-US" dirty="0" err="1"/>
              <a:t>inner_num</a:t>
            </a:r>
            <a:r>
              <a:rPr lang="en-US" dirty="0"/>
              <a:t> parameter which trades off quality for runtime. We ran 10 trials for each design point.</a:t>
            </a:r>
          </a:p>
          <a:p>
            <a:endParaRPr lang="en-US" dirty="0"/>
          </a:p>
          <a:p>
            <a:r>
              <a:rPr lang="en-US" dirty="0"/>
              <a:t>We then performed low-stress routes on the placements, and plotted the maximum frequency of the compiled design against the log of the placement runtime.</a:t>
            </a:r>
          </a:p>
          <a:p>
            <a:endParaRPr lang="en-US" dirty="0"/>
          </a:p>
          <a:p>
            <a:r>
              <a:rPr lang="en-US" u="sng" dirty="0"/>
              <a:t>Here</a:t>
            </a:r>
            <a:r>
              <a:rPr lang="en-US" dirty="0"/>
              <a:t> you can see the systolic time-quality point when placing the </a:t>
            </a:r>
            <a:r>
              <a:rPr lang="en-US" dirty="0" err="1"/>
              <a:t>arm_core</a:t>
            </a:r>
            <a:r>
              <a:rPr lang="en-US" dirty="0"/>
              <a:t> benchmark.</a:t>
            </a:r>
          </a:p>
          <a:p>
            <a:endParaRPr lang="en-US" dirty="0"/>
          </a:p>
          <a:p>
            <a:r>
              <a:rPr lang="en-US" dirty="0"/>
              <a:t>And here you can see VTR’s non-timing driven time-quality points as we sweep the </a:t>
            </a:r>
            <a:r>
              <a:rPr lang="en-US" dirty="0" err="1"/>
              <a:t>inner_num</a:t>
            </a:r>
            <a:r>
              <a:rPr lang="en-US" dirty="0"/>
              <a:t> parameter.</a:t>
            </a:r>
          </a:p>
          <a:p>
            <a:endParaRPr lang="en-US" dirty="0"/>
          </a:p>
          <a:p>
            <a:r>
              <a:rPr lang="en-US" dirty="0"/>
              <a:t>And here you can see VTR’s timing driven time-quality points.</a:t>
            </a:r>
          </a:p>
          <a:p>
            <a:endParaRPr lang="en-US" dirty="0"/>
          </a:p>
          <a:p>
            <a:r>
              <a:rPr lang="en-US" dirty="0"/>
              <a:t>Then we linearly interpolate between points to show the pareto time-quality tradeoff front.</a:t>
            </a:r>
          </a:p>
          <a:p>
            <a:endParaRPr lang="en-US" dirty="0"/>
          </a:p>
          <a:p>
            <a:r>
              <a:rPr lang="en-US" dirty="0"/>
              <a:t>Next we label both the fastest and the best quality VTR points, showing VTR’s time-quality range.</a:t>
            </a:r>
          </a:p>
          <a:p>
            <a:endParaRPr lang="en-US" dirty="0"/>
          </a:p>
          <a:p>
            <a:r>
              <a:rPr lang="en-US" dirty="0"/>
              <a:t>Finally, we project from the systolic point onto the pareto front, to show the systolic iso-quality speedup over VTR</a:t>
            </a:r>
          </a:p>
        </p:txBody>
      </p:sp>
      <p:sp>
        <p:nvSpPr>
          <p:cNvPr id="4" name="Slide Number Placeholder 3"/>
          <p:cNvSpPr>
            <a:spLocks noGrp="1"/>
          </p:cNvSpPr>
          <p:nvPr>
            <p:ph type="sldNum" sz="quarter" idx="5"/>
          </p:nvPr>
        </p:nvSpPr>
        <p:spPr/>
        <p:txBody>
          <a:bodyPr/>
          <a:lstStyle/>
          <a:p>
            <a:fld id="{55447283-AD3B-EE49-8B53-C7D74121EF4E}" type="slidenum">
              <a:rPr lang="en-US" smtClean="0"/>
              <a:t>23</a:t>
            </a:fld>
            <a:endParaRPr lang="en-US" dirty="0"/>
          </a:p>
        </p:txBody>
      </p:sp>
    </p:spTree>
    <p:extLst>
      <p:ext uri="{BB962C8B-B14F-4D97-AF65-F5344CB8AC3E}">
        <p14:creationId xmlns:p14="http://schemas.microsoft.com/office/powerpoint/2010/main" val="3471017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4150A-C72A-A069-DBA1-7AD0DC7F49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DF1DB3-4875-7EFB-1688-A2DF6351C7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E48FD0-356F-A78D-E669-2B54772E5285}"/>
              </a:ext>
            </a:extLst>
          </p:cNvPr>
          <p:cNvSpPr>
            <a:spLocks noGrp="1"/>
          </p:cNvSpPr>
          <p:nvPr>
            <p:ph type="body" idx="1"/>
          </p:nvPr>
        </p:nvSpPr>
        <p:spPr/>
        <p:txBody>
          <a:bodyPr/>
          <a:lstStyle/>
          <a:p>
            <a:r>
              <a:rPr lang="en-US" dirty="0"/>
              <a:t>This table summarizes the systolic speedup compared to VTR as well as its relative quality: the ratio of systolic Fmax to VTR Fmax</a:t>
            </a:r>
          </a:p>
          <a:p>
            <a:endParaRPr lang="en-US" dirty="0"/>
          </a:p>
          <a:p>
            <a:r>
              <a:rPr lang="en-US" dirty="0"/>
              <a:t>First we look here at the iso-quality speedup, which we calculated on the previous slide with the projection onto the Pareto front. We see in the green that the systolic placer runs an average of 370 times faster than VTR.</a:t>
            </a:r>
          </a:p>
          <a:p>
            <a:endParaRPr lang="en-US" dirty="0"/>
          </a:p>
          <a:p>
            <a:r>
              <a:rPr lang="en-US" dirty="0"/>
              <a:t>Then we look at the systolic speedup vs the fastest VTR can run at [click] and we see that on average it runs 118 times faster than VTR, [click] and here that its quality is 6% better than VTR. </a:t>
            </a:r>
          </a:p>
          <a:p>
            <a:endParaRPr lang="en-US" dirty="0"/>
          </a:p>
          <a:p>
            <a:r>
              <a:rPr lang="en-US" dirty="0"/>
              <a:t>[click] Finally we look at the speedup vs the best quality but slowest VTR point and see that it runs nearly 25,000 times faster than VTR [click], but we see that this comes at a 10% loss in quality </a:t>
            </a:r>
          </a:p>
          <a:p>
            <a:endParaRPr lang="en-US" dirty="0"/>
          </a:p>
          <a:p>
            <a:r>
              <a:rPr lang="en-US" dirty="0"/>
              <a:t>We also have the results for the larger benchmarks run in simulation [click]</a:t>
            </a:r>
          </a:p>
          <a:p>
            <a:endParaRPr lang="en-US" dirty="0"/>
          </a:p>
          <a:p>
            <a:r>
              <a:rPr lang="en-US" dirty="0"/>
              <a:t>[talk about runtimes]</a:t>
            </a:r>
          </a:p>
        </p:txBody>
      </p:sp>
      <p:sp>
        <p:nvSpPr>
          <p:cNvPr id="4" name="Slide Number Placeholder 3">
            <a:extLst>
              <a:ext uri="{FF2B5EF4-FFF2-40B4-BE49-F238E27FC236}">
                <a16:creationId xmlns:a16="http://schemas.microsoft.com/office/drawing/2014/main" id="{147EC238-93A8-68D5-524E-D720883FB60A}"/>
              </a:ext>
            </a:extLst>
          </p:cNvPr>
          <p:cNvSpPr>
            <a:spLocks noGrp="1"/>
          </p:cNvSpPr>
          <p:nvPr>
            <p:ph type="sldNum" sz="quarter" idx="5"/>
          </p:nvPr>
        </p:nvSpPr>
        <p:spPr/>
        <p:txBody>
          <a:bodyPr/>
          <a:lstStyle/>
          <a:p>
            <a:fld id="{55447283-AD3B-EE49-8B53-C7D74121EF4E}" type="slidenum">
              <a:rPr lang="en-US" smtClean="0"/>
              <a:t>24</a:t>
            </a:fld>
            <a:endParaRPr lang="en-US" dirty="0"/>
          </a:p>
        </p:txBody>
      </p:sp>
    </p:spTree>
    <p:extLst>
      <p:ext uri="{BB962C8B-B14F-4D97-AF65-F5344CB8AC3E}">
        <p14:creationId xmlns:p14="http://schemas.microsoft.com/office/powerpoint/2010/main" val="29098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Conclusion</a:t>
            </a:r>
          </a:p>
        </p:txBody>
      </p:sp>
      <p:sp>
        <p:nvSpPr>
          <p:cNvPr id="4" name="Slide Number Placeholder 3"/>
          <p:cNvSpPr>
            <a:spLocks noGrp="1"/>
          </p:cNvSpPr>
          <p:nvPr>
            <p:ph type="sldNum" sz="quarter" idx="5"/>
          </p:nvPr>
        </p:nvSpPr>
        <p:spPr/>
        <p:txBody>
          <a:bodyPr/>
          <a:lstStyle/>
          <a:p>
            <a:fld id="{55447283-AD3B-EE49-8B53-C7D74121EF4E}" type="slidenum">
              <a:rPr lang="en-US" smtClean="0"/>
              <a:t>25</a:t>
            </a:fld>
            <a:endParaRPr lang="en-US" dirty="0"/>
          </a:p>
        </p:txBody>
      </p:sp>
    </p:spTree>
    <p:extLst>
      <p:ext uri="{BB962C8B-B14F-4D97-AF65-F5344CB8AC3E}">
        <p14:creationId xmlns:p14="http://schemas.microsoft.com/office/powerpoint/2010/main" val="9406491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FPGA compilation is excruciatingly slow, and while page-based parallel compilation can significantly reduce the runtimes, it is still too slow for applications requiring real-time reconfiguration. [click]</a:t>
            </a:r>
          </a:p>
          <a:p>
            <a:endParaRPr lang="en-US" dirty="0"/>
          </a:p>
          <a:p>
            <a:r>
              <a:rPr lang="en-US" dirty="0"/>
              <a:t>Using FPGAs themselves to perform compilation can enable significant acceleration. We present an FPGA based systolic array which solves FPGA page placement in milliseconds. [click]</a:t>
            </a:r>
          </a:p>
          <a:p>
            <a:endParaRPr lang="en-US" dirty="0"/>
          </a:p>
          <a:p>
            <a:r>
              <a:rPr lang="en-US" dirty="0"/>
              <a:t>We eliminated swap-time scaling with the number of connections a cell has.</a:t>
            </a:r>
          </a:p>
          <a:p>
            <a:endParaRPr lang="en-US" dirty="0"/>
          </a:p>
          <a:p>
            <a:r>
              <a:rPr lang="en-US" dirty="0"/>
              <a:t>We reduced the build-to-place ratio of prior work from 400:1 down to 72:1 by placing CLBs instead of LUTs</a:t>
            </a:r>
          </a:p>
          <a:p>
            <a:endParaRPr lang="en-US" dirty="0"/>
          </a:p>
          <a:p>
            <a:r>
              <a:rPr lang="en-US" dirty="0"/>
              <a:t>We extended targets to heterogeneous VTR-9 device models with CLBs, BRAMs, and DSPs.</a:t>
            </a:r>
          </a:p>
          <a:p>
            <a:endParaRPr lang="en-US" dirty="0"/>
          </a:p>
          <a:p>
            <a:r>
              <a:rPr lang="en-US" dirty="0"/>
              <a:t>And finally, we attained 2-3 orders of magnitude speedup of iso-quality VTR-9 results</a:t>
            </a:r>
          </a:p>
          <a:p>
            <a:endParaRPr lang="en-US" dirty="0"/>
          </a:p>
          <a:p>
            <a:r>
              <a:rPr lang="en-US" dirty="0"/>
              <a:t>Thank you.</a:t>
            </a:r>
          </a:p>
        </p:txBody>
      </p:sp>
      <p:sp>
        <p:nvSpPr>
          <p:cNvPr id="4" name="Slide Number Placeholder 3"/>
          <p:cNvSpPr>
            <a:spLocks noGrp="1"/>
          </p:cNvSpPr>
          <p:nvPr>
            <p:ph type="sldNum" sz="quarter" idx="5"/>
          </p:nvPr>
        </p:nvSpPr>
        <p:spPr/>
        <p:txBody>
          <a:bodyPr/>
          <a:lstStyle/>
          <a:p>
            <a:fld id="{55447283-AD3B-EE49-8B53-C7D74121EF4E}" type="slidenum">
              <a:rPr lang="en-US" smtClean="0"/>
              <a:t>26</a:t>
            </a:fld>
            <a:endParaRPr lang="en-US" dirty="0"/>
          </a:p>
        </p:txBody>
      </p:sp>
    </p:spTree>
    <p:extLst>
      <p:ext uri="{BB962C8B-B14F-4D97-AF65-F5344CB8AC3E}">
        <p14:creationId xmlns:p14="http://schemas.microsoft.com/office/powerpoint/2010/main" val="15346174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15" name="Rectangle 14"/>
          <p:cNvSpPr/>
          <p:nvPr userDrawn="1"/>
        </p:nvSpPr>
        <p:spPr>
          <a:xfrm>
            <a:off x="-56445" y="5"/>
            <a:ext cx="9206200" cy="515143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14" name="Picture 13" descr="2-line-whitetext-colorshield.png"/>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6585599" y="4296762"/>
            <a:ext cx="1769927" cy="650138"/>
          </a:xfrm>
          <a:prstGeom prst="rect">
            <a:avLst/>
          </a:prstGeom>
        </p:spPr>
      </p:pic>
      <p:pic>
        <p:nvPicPr>
          <p:cNvPr id="13" name="Picture 12"/>
          <p:cNvPicPr>
            <a:picLocks/>
          </p:cNvPicPr>
          <p:nvPr userDrawn="1"/>
        </p:nvPicPr>
        <p:blipFill>
          <a:blip r:embed="rId3">
            <a:alphaModFix amt="9000"/>
            <a:extLst>
              <a:ext uri="{28A0092B-C50C-407E-A947-70E740481C1C}">
                <a14:useLocalDpi xmlns:a14="http://schemas.microsoft.com/office/drawing/2010/main" val="0"/>
              </a:ext>
            </a:extLst>
          </a:blip>
          <a:stretch>
            <a:fillRect/>
          </a:stretch>
        </p:blipFill>
        <p:spPr>
          <a:xfrm>
            <a:off x="199388" y="151675"/>
            <a:ext cx="3080816" cy="3457724"/>
          </a:xfrm>
          <a:prstGeom prst="rect">
            <a:avLst/>
          </a:prstGeom>
        </p:spPr>
      </p:pic>
      <p:sp>
        <p:nvSpPr>
          <p:cNvPr id="25" name="Title 1"/>
          <p:cNvSpPr>
            <a:spLocks noGrp="1"/>
          </p:cNvSpPr>
          <p:nvPr userDrawn="1">
            <p:ph type="ctrTitle"/>
          </p:nvPr>
        </p:nvSpPr>
        <p:spPr>
          <a:xfrm>
            <a:off x="958151" y="1073526"/>
            <a:ext cx="7397039" cy="1747125"/>
          </a:xfrm>
          <a:prstGeom prst="rect">
            <a:avLst/>
          </a:prstGeom>
        </p:spPr>
        <p:txBody>
          <a:bodyPr anchor="b"/>
          <a:lstStyle>
            <a:lvl1pPr>
              <a:defRPr b="1">
                <a:solidFill>
                  <a:schemeClr val="bg1"/>
                </a:solidFill>
              </a:defRPr>
            </a:lvl1pPr>
          </a:lstStyle>
          <a:p>
            <a:r>
              <a:rPr lang="en-US" dirty="0"/>
              <a:t>Click to edit Master title style</a:t>
            </a:r>
          </a:p>
        </p:txBody>
      </p:sp>
      <p:sp>
        <p:nvSpPr>
          <p:cNvPr id="26" name="Subtitle 2"/>
          <p:cNvSpPr>
            <a:spLocks noGrp="1"/>
          </p:cNvSpPr>
          <p:nvPr userDrawn="1">
            <p:ph type="subTitle" idx="1"/>
          </p:nvPr>
        </p:nvSpPr>
        <p:spPr>
          <a:xfrm>
            <a:off x="958151" y="3255792"/>
            <a:ext cx="7397039" cy="731520"/>
          </a:xfrm>
        </p:spPr>
        <p:txBody>
          <a:bodyPr>
            <a:normAutofit/>
          </a:bodyPr>
          <a:lstStyle>
            <a:lvl1pPr marL="0" indent="0" algn="l">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34" name="Group 33"/>
          <p:cNvGrpSpPr/>
          <p:nvPr userDrawn="1"/>
        </p:nvGrpSpPr>
        <p:grpSpPr>
          <a:xfrm rot="10800000">
            <a:off x="0" y="3001092"/>
            <a:ext cx="8355526" cy="57487"/>
            <a:chOff x="685800" y="1794746"/>
            <a:chExt cx="7772400" cy="179475"/>
          </a:xfrm>
        </p:grpSpPr>
        <p:sp>
          <p:nvSpPr>
            <p:cNvPr id="35" name="Rectangle 34"/>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ectangle 35"/>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37" name="Rectangle 36"/>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Tree>
    <p:extLst>
      <p:ext uri="{BB962C8B-B14F-4D97-AF65-F5344CB8AC3E}">
        <p14:creationId xmlns:p14="http://schemas.microsoft.com/office/powerpoint/2010/main" val="1052348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vider Slide">
    <p:spTree>
      <p:nvGrpSpPr>
        <p:cNvPr id="1" name=""/>
        <p:cNvGrpSpPr/>
        <p:nvPr/>
      </p:nvGrpSpPr>
      <p:grpSpPr>
        <a:xfrm>
          <a:off x="0" y="0"/>
          <a:ext cx="0" cy="0"/>
          <a:chOff x="0" y="0"/>
          <a:chExt cx="0" cy="0"/>
        </a:xfrm>
      </p:grpSpPr>
      <p:pic>
        <p:nvPicPr>
          <p:cNvPr id="12" name="Picture 11" descr="2-line-bluetext-colorshield.png"/>
          <p:cNvPicPr>
            <a:picLocks/>
          </p:cNvPicPr>
          <p:nvPr userDrawn="1"/>
        </p:nvPicPr>
        <p:blipFill rotWithShape="1">
          <a:blip r:embed="rId2">
            <a:extLst>
              <a:ext uri="{28A0092B-C50C-407E-A947-70E740481C1C}">
                <a14:useLocalDpi xmlns:a14="http://schemas.microsoft.com/office/drawing/2010/main" val="0"/>
              </a:ext>
            </a:extLst>
          </a:blip>
          <a:srcRect l="-1" r="-157" b="-1906"/>
          <a:stretch/>
        </p:blipFill>
        <p:spPr>
          <a:xfrm>
            <a:off x="6585599" y="4296761"/>
            <a:ext cx="1769927" cy="656963"/>
          </a:xfrm>
          <a:prstGeom prst="rect">
            <a:avLst/>
          </a:prstGeom>
        </p:spPr>
      </p:pic>
      <p:sp>
        <p:nvSpPr>
          <p:cNvPr id="2" name="Title 1"/>
          <p:cNvSpPr>
            <a:spLocks noGrp="1"/>
          </p:cNvSpPr>
          <p:nvPr>
            <p:ph type="ctrTitle"/>
          </p:nvPr>
        </p:nvSpPr>
        <p:spPr>
          <a:xfrm>
            <a:off x="958151" y="1073526"/>
            <a:ext cx="7397039" cy="1747125"/>
          </a:xfrm>
          <a:prstGeom prst="rect">
            <a:avLst/>
          </a:prstGeom>
        </p:spPr>
        <p:txBody>
          <a:bodyPr anchor="b"/>
          <a:lstStyle>
            <a:lvl1pPr>
              <a:defRPr b="1"/>
            </a:lvl1pPr>
          </a:lstStyle>
          <a:p>
            <a:r>
              <a:rPr lang="en-US" dirty="0"/>
              <a:t>Click to edit Master title style</a:t>
            </a:r>
          </a:p>
        </p:txBody>
      </p:sp>
      <p:sp>
        <p:nvSpPr>
          <p:cNvPr id="3" name="Subtitle 2"/>
          <p:cNvSpPr>
            <a:spLocks noGrp="1"/>
          </p:cNvSpPr>
          <p:nvPr>
            <p:ph type="subTitle" idx="1"/>
          </p:nvPr>
        </p:nvSpPr>
        <p:spPr>
          <a:xfrm>
            <a:off x="958151" y="3255792"/>
            <a:ext cx="7397039" cy="658114"/>
          </a:xfrm>
        </p:spPr>
        <p:txBody>
          <a:bodyPr>
            <a:normAutofit/>
          </a:bodyPr>
          <a:lstStyle>
            <a:lvl1pPr marL="0" indent="0" algn="l">
              <a:buNone/>
              <a:defRPr sz="2400">
                <a:solidFill>
                  <a:schemeClr val="accent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10" name="Group 9"/>
          <p:cNvGrpSpPr/>
          <p:nvPr userDrawn="1"/>
        </p:nvGrpSpPr>
        <p:grpSpPr>
          <a:xfrm rot="10800000">
            <a:off x="0" y="3001092"/>
            <a:ext cx="8355526" cy="57487"/>
            <a:chOff x="685800" y="1794746"/>
            <a:chExt cx="7772400" cy="179475"/>
          </a:xfrm>
        </p:grpSpPr>
        <p:sp>
          <p:nvSpPr>
            <p:cNvPr id="7" name="Rectangle 6"/>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9" name="Rectangle 8"/>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
        <p:nvSpPr>
          <p:cNvPr id="6" name="Rectangle 5"/>
          <p:cNvSpPr/>
          <p:nvPr userDrawn="1"/>
        </p:nvSpPr>
        <p:spPr>
          <a:xfrm>
            <a:off x="254010" y="4572000"/>
            <a:ext cx="2243667" cy="571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75249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r>
              <a:rPr lang="en-US" dirty="0"/>
              <a:t>FPGA ‘26 | </a:t>
            </a:r>
            <a:fld id="{8A758EFE-665F-4341-B5B8-2DAEADA52F6C}" type="slidenum">
              <a:rPr lang="en-US" smtClean="0"/>
              <a:pPr/>
              <a:t>‹#›</a:t>
            </a:fld>
            <a:endParaRPr lang="en-US" dirty="0"/>
          </a:p>
        </p:txBody>
      </p:sp>
      <p:sp>
        <p:nvSpPr>
          <p:cNvPr id="19" name="Title 1"/>
          <p:cNvSpPr>
            <a:spLocks noGrp="1"/>
          </p:cNvSpPr>
          <p:nvPr>
            <p:ph type="title"/>
          </p:nvPr>
        </p:nvSpPr>
        <p:spPr>
          <a:xfrm>
            <a:off x="310152" y="15485"/>
            <a:ext cx="8229600" cy="693605"/>
          </a:xfrm>
          <a:prstGeom prst="rect">
            <a:avLst/>
          </a:prstGeom>
        </p:spPr>
        <p:txBody>
          <a:bodyPr>
            <a:normAutofit/>
          </a:bodyPr>
          <a:lstStyle>
            <a:lvl1pPr>
              <a:defRPr sz="3600"/>
            </a:lvl1pPr>
          </a:lstStyle>
          <a:p>
            <a:r>
              <a:rPr lang="en-US" dirty="0"/>
              <a:t>Click to edit Master title style</a:t>
            </a:r>
          </a:p>
        </p:txBody>
      </p:sp>
      <p:sp>
        <p:nvSpPr>
          <p:cNvPr id="20" name="Content Placeholder 2"/>
          <p:cNvSpPr>
            <a:spLocks noGrp="1"/>
          </p:cNvSpPr>
          <p:nvPr>
            <p:ph idx="1"/>
          </p:nvPr>
        </p:nvSpPr>
        <p:spPr>
          <a:xfrm>
            <a:off x="430464" y="902369"/>
            <a:ext cx="8229600" cy="369079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1" name="Group 20"/>
          <p:cNvGrpSpPr/>
          <p:nvPr userDrawn="1"/>
        </p:nvGrpSpPr>
        <p:grpSpPr>
          <a:xfrm>
            <a:off x="-5079" y="708812"/>
            <a:ext cx="8691879" cy="47507"/>
            <a:chOff x="685800" y="1794746"/>
            <a:chExt cx="7772400" cy="179475"/>
          </a:xfrm>
        </p:grpSpPr>
        <p:sp>
          <p:nvSpPr>
            <p:cNvPr id="22" name="Rectangle 21"/>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24" name="Rectangle 23"/>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Tree>
    <p:extLst>
      <p:ext uri="{BB962C8B-B14F-4D97-AF65-F5344CB8AC3E}">
        <p14:creationId xmlns:p14="http://schemas.microsoft.com/office/powerpoint/2010/main" val="3159591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15" name="Picture 14" descr="upennwatermark.pdf"/>
          <p:cNvPicPr>
            <a:picLocks/>
          </p:cNvPicPr>
          <p:nvPr userDrawn="1"/>
        </p:nvPicPr>
        <p:blipFill>
          <a:blip r:embed="rId2">
            <a:alphaModFix amt="6000"/>
            <a:extLst>
              <a:ext uri="{28A0092B-C50C-407E-A947-70E740481C1C}">
                <a14:useLocalDpi xmlns:a14="http://schemas.microsoft.com/office/drawing/2010/main" val="0"/>
              </a:ext>
            </a:extLst>
          </a:blip>
          <a:stretch>
            <a:fillRect/>
          </a:stretch>
        </p:blipFill>
        <p:spPr>
          <a:xfrm>
            <a:off x="199388" y="105531"/>
            <a:ext cx="3336156" cy="3745963"/>
          </a:xfrm>
          <a:prstGeom prst="rect">
            <a:avLst/>
          </a:prstGeom>
        </p:spPr>
      </p:pic>
      <p:sp>
        <p:nvSpPr>
          <p:cNvPr id="2" name="Title 1"/>
          <p:cNvSpPr>
            <a:spLocks noGrp="1"/>
          </p:cNvSpPr>
          <p:nvPr>
            <p:ph type="title"/>
          </p:nvPr>
        </p:nvSpPr>
        <p:spPr>
          <a:xfrm>
            <a:off x="310152" y="15485"/>
            <a:ext cx="8229600" cy="693605"/>
          </a:xfrm>
          <a:prstGeom prst="rect">
            <a:avLst/>
          </a:prstGeom>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a:xfrm>
            <a:off x="430464" y="902369"/>
            <a:ext cx="8229600" cy="369079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r>
              <a:rPr lang="en-US" dirty="0"/>
              <a:t>FPGA ‘26 | </a:t>
            </a:r>
            <a:fld id="{8A758EFE-665F-4341-B5B8-2DAEADA52F6C}" type="slidenum">
              <a:rPr lang="en-US" smtClean="0"/>
              <a:pPr/>
              <a:t>‹#›</a:t>
            </a:fld>
            <a:endParaRPr lang="en-US" dirty="0"/>
          </a:p>
        </p:txBody>
      </p:sp>
      <p:grpSp>
        <p:nvGrpSpPr>
          <p:cNvPr id="11" name="Group 10"/>
          <p:cNvGrpSpPr/>
          <p:nvPr userDrawn="1"/>
        </p:nvGrpSpPr>
        <p:grpSpPr>
          <a:xfrm>
            <a:off x="-5079" y="708812"/>
            <a:ext cx="8691879" cy="47507"/>
            <a:chOff x="685800" y="1794746"/>
            <a:chExt cx="7772400" cy="179475"/>
          </a:xfrm>
        </p:grpSpPr>
        <p:sp>
          <p:nvSpPr>
            <p:cNvPr id="12" name="Rectangle 11"/>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14" name="Rectangle 13"/>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Tree>
    <p:extLst>
      <p:ext uri="{BB962C8B-B14F-4D97-AF65-F5344CB8AC3E}">
        <p14:creationId xmlns:p14="http://schemas.microsoft.com/office/powerpoint/2010/main" val="3754852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6" name="Picture Placeholder 2"/>
          <p:cNvSpPr>
            <a:spLocks noGrp="1"/>
          </p:cNvSpPr>
          <p:nvPr>
            <p:ph type="pic" idx="13"/>
          </p:nvPr>
        </p:nvSpPr>
        <p:spPr>
          <a:xfrm>
            <a:off x="4811889" y="1066670"/>
            <a:ext cx="3874912" cy="35279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 name="Text Placeholder 2"/>
          <p:cNvSpPr>
            <a:spLocks noGrp="1"/>
          </p:cNvSpPr>
          <p:nvPr>
            <p:ph type="body" idx="1"/>
          </p:nvPr>
        </p:nvSpPr>
        <p:spPr>
          <a:xfrm>
            <a:off x="457200" y="1066669"/>
            <a:ext cx="4040188" cy="479822"/>
          </a:xfrm>
        </p:spPr>
        <p:txBody>
          <a:bodyPr anchor="b"/>
          <a:lstStyle>
            <a:lvl1pPr marL="0" indent="0">
              <a:buNone/>
              <a:defRPr sz="24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fld id="{8A758EFE-665F-4341-B5B8-2DAEADA52F6C}" type="slidenum">
              <a:rPr lang="en-US" smtClean="0"/>
              <a:pPr/>
              <a:t>‹#›</a:t>
            </a:fld>
            <a:endParaRPr lang="en-US" dirty="0"/>
          </a:p>
        </p:txBody>
      </p:sp>
      <p:sp>
        <p:nvSpPr>
          <p:cNvPr id="11" name="Title 1"/>
          <p:cNvSpPr>
            <a:spLocks noGrp="1"/>
          </p:cNvSpPr>
          <p:nvPr>
            <p:ph type="title"/>
          </p:nvPr>
        </p:nvSpPr>
        <p:spPr>
          <a:xfrm>
            <a:off x="310152" y="15485"/>
            <a:ext cx="8229600" cy="693605"/>
          </a:xfrm>
          <a:prstGeom prst="rect">
            <a:avLst/>
          </a:prstGeom>
        </p:spPr>
        <p:txBody>
          <a:bodyPr>
            <a:normAutofit/>
          </a:bodyPr>
          <a:lstStyle>
            <a:lvl1pPr>
              <a:defRPr sz="3600"/>
            </a:lvl1pPr>
          </a:lstStyle>
          <a:p>
            <a:r>
              <a:rPr lang="en-US" dirty="0"/>
              <a:t>Click to edit Master title style</a:t>
            </a:r>
          </a:p>
        </p:txBody>
      </p:sp>
      <p:grpSp>
        <p:nvGrpSpPr>
          <p:cNvPr id="13" name="Group 12"/>
          <p:cNvGrpSpPr/>
          <p:nvPr userDrawn="1"/>
        </p:nvGrpSpPr>
        <p:grpSpPr>
          <a:xfrm>
            <a:off x="-5079" y="708812"/>
            <a:ext cx="8691879" cy="47507"/>
            <a:chOff x="685800" y="1794746"/>
            <a:chExt cx="7772400" cy="179475"/>
          </a:xfrm>
        </p:grpSpPr>
        <p:sp>
          <p:nvSpPr>
            <p:cNvPr id="14" name="Rectangle 13"/>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22" name="Rectangle 21"/>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Tree>
    <p:extLst>
      <p:ext uri="{BB962C8B-B14F-4D97-AF65-F5344CB8AC3E}">
        <p14:creationId xmlns:p14="http://schemas.microsoft.com/office/powerpoint/2010/main" val="2152610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pic>
        <p:nvPicPr>
          <p:cNvPr id="18" name="Picture 17" descr="upennwatermark.pdf"/>
          <p:cNvPicPr>
            <a:picLocks noChangeAspect="1"/>
          </p:cNvPicPr>
          <p:nvPr userDrawn="1"/>
        </p:nvPicPr>
        <p:blipFill>
          <a:blip r:embed="rId2">
            <a:alphaModFix amt="6000"/>
            <a:extLst>
              <a:ext uri="{28A0092B-C50C-407E-A947-70E740481C1C}">
                <a14:useLocalDpi xmlns:a14="http://schemas.microsoft.com/office/drawing/2010/main" val="0"/>
              </a:ext>
            </a:extLst>
          </a:blip>
          <a:stretch>
            <a:fillRect/>
          </a:stretch>
        </p:blipFill>
        <p:spPr>
          <a:xfrm>
            <a:off x="199388" y="105531"/>
            <a:ext cx="3338896" cy="3749040"/>
          </a:xfrm>
          <a:prstGeom prst="rect">
            <a:avLst/>
          </a:prstGeom>
        </p:spPr>
      </p:pic>
      <p:sp>
        <p:nvSpPr>
          <p:cNvPr id="16" name="Picture Placeholder 2"/>
          <p:cNvSpPr>
            <a:spLocks noGrp="1"/>
          </p:cNvSpPr>
          <p:nvPr>
            <p:ph type="pic" idx="13"/>
          </p:nvPr>
        </p:nvSpPr>
        <p:spPr>
          <a:xfrm>
            <a:off x="4811889" y="1066670"/>
            <a:ext cx="3874912" cy="35279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 name="Text Placeholder 2"/>
          <p:cNvSpPr>
            <a:spLocks noGrp="1"/>
          </p:cNvSpPr>
          <p:nvPr>
            <p:ph type="body" idx="1"/>
          </p:nvPr>
        </p:nvSpPr>
        <p:spPr>
          <a:xfrm>
            <a:off x="457200" y="1066669"/>
            <a:ext cx="4040188" cy="479822"/>
          </a:xfrm>
        </p:spPr>
        <p:txBody>
          <a:bodyPr anchor="b"/>
          <a:lstStyle>
            <a:lvl1pPr marL="0" indent="0">
              <a:buNone/>
              <a:defRPr sz="24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fld id="{8A758EFE-665F-4341-B5B8-2DAEADA52F6C}" type="slidenum">
              <a:rPr lang="en-US" smtClean="0"/>
              <a:pPr/>
              <a:t>‹#›</a:t>
            </a:fld>
            <a:endParaRPr lang="en-US" dirty="0"/>
          </a:p>
        </p:txBody>
      </p:sp>
      <p:sp>
        <p:nvSpPr>
          <p:cNvPr id="12" name="Title 1"/>
          <p:cNvSpPr>
            <a:spLocks noGrp="1"/>
          </p:cNvSpPr>
          <p:nvPr>
            <p:ph type="title"/>
          </p:nvPr>
        </p:nvSpPr>
        <p:spPr>
          <a:xfrm>
            <a:off x="310152" y="15485"/>
            <a:ext cx="8229600" cy="693605"/>
          </a:xfrm>
          <a:prstGeom prst="rect">
            <a:avLst/>
          </a:prstGeom>
        </p:spPr>
        <p:txBody>
          <a:bodyPr>
            <a:normAutofit/>
          </a:bodyPr>
          <a:lstStyle>
            <a:lvl1pPr>
              <a:defRPr sz="3600"/>
            </a:lvl1pPr>
          </a:lstStyle>
          <a:p>
            <a:r>
              <a:rPr lang="en-US" dirty="0"/>
              <a:t>Click to edit Master title style</a:t>
            </a:r>
          </a:p>
        </p:txBody>
      </p:sp>
      <p:grpSp>
        <p:nvGrpSpPr>
          <p:cNvPr id="13" name="Group 12"/>
          <p:cNvGrpSpPr/>
          <p:nvPr userDrawn="1"/>
        </p:nvGrpSpPr>
        <p:grpSpPr>
          <a:xfrm>
            <a:off x="-5079" y="708812"/>
            <a:ext cx="8691879" cy="47507"/>
            <a:chOff x="685800" y="1794746"/>
            <a:chExt cx="7772400" cy="179475"/>
          </a:xfrm>
        </p:grpSpPr>
        <p:sp>
          <p:nvSpPr>
            <p:cNvPr id="14" name="Rectangle 13"/>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22" name="Rectangle 21"/>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Tree>
    <p:extLst>
      <p:ext uri="{BB962C8B-B14F-4D97-AF65-F5344CB8AC3E}">
        <p14:creationId xmlns:p14="http://schemas.microsoft.com/office/powerpoint/2010/main" val="3669391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04904"/>
            <a:ext cx="4038600" cy="3489722"/>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104902"/>
            <a:ext cx="4038600" cy="3489721"/>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fld id="{8A758EFE-665F-4341-B5B8-2DAEADA52F6C}" type="slidenum">
              <a:rPr lang="en-US" smtClean="0"/>
              <a:pPr/>
              <a:t>‹#›</a:t>
            </a:fld>
            <a:endParaRPr lang="en-US" dirty="0"/>
          </a:p>
        </p:txBody>
      </p:sp>
      <p:sp>
        <p:nvSpPr>
          <p:cNvPr id="10" name="Title 1"/>
          <p:cNvSpPr>
            <a:spLocks noGrp="1"/>
          </p:cNvSpPr>
          <p:nvPr>
            <p:ph type="title"/>
          </p:nvPr>
        </p:nvSpPr>
        <p:spPr>
          <a:xfrm>
            <a:off x="310152" y="15485"/>
            <a:ext cx="8229600" cy="693605"/>
          </a:xfrm>
          <a:prstGeom prst="rect">
            <a:avLst/>
          </a:prstGeom>
        </p:spPr>
        <p:txBody>
          <a:bodyPr>
            <a:normAutofit/>
          </a:bodyPr>
          <a:lstStyle>
            <a:lvl1pPr>
              <a:defRPr sz="3600"/>
            </a:lvl1pPr>
          </a:lstStyle>
          <a:p>
            <a:r>
              <a:rPr lang="en-US" dirty="0"/>
              <a:t>Click to edit Master title style</a:t>
            </a:r>
          </a:p>
        </p:txBody>
      </p:sp>
      <p:grpSp>
        <p:nvGrpSpPr>
          <p:cNvPr id="11" name="Group 10"/>
          <p:cNvGrpSpPr/>
          <p:nvPr userDrawn="1"/>
        </p:nvGrpSpPr>
        <p:grpSpPr>
          <a:xfrm>
            <a:off x="-5079" y="708812"/>
            <a:ext cx="8691879" cy="47507"/>
            <a:chOff x="685800" y="1794746"/>
            <a:chExt cx="7772400" cy="179475"/>
          </a:xfrm>
        </p:grpSpPr>
        <p:sp>
          <p:nvSpPr>
            <p:cNvPr id="13" name="Rectangle 12"/>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15" name="Rectangle 14"/>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Tree>
    <p:extLst>
      <p:ext uri="{BB962C8B-B14F-4D97-AF65-F5344CB8AC3E}">
        <p14:creationId xmlns:p14="http://schemas.microsoft.com/office/powerpoint/2010/main" val="1923846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7992"/>
            <a:ext cx="4040188" cy="479822"/>
          </a:xfrm>
        </p:spPr>
        <p:txBody>
          <a:bodyPr anchor="b"/>
          <a:lstStyle>
            <a:lvl1pPr marL="0" indent="0">
              <a:buNone/>
              <a:defRPr sz="24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546495"/>
            <a:ext cx="4040188" cy="3048132"/>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33" y="1066669"/>
            <a:ext cx="4041775" cy="479822"/>
          </a:xfrm>
        </p:spPr>
        <p:txBody>
          <a:bodyPr anchor="b"/>
          <a:lstStyle>
            <a:lvl1pPr marL="0" indent="0">
              <a:buNone/>
              <a:defRPr sz="24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33" y="1546495"/>
            <a:ext cx="4041775" cy="3048132"/>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fld id="{8A758EFE-665F-4341-B5B8-2DAEADA52F6C}" type="slidenum">
              <a:rPr lang="en-US" smtClean="0"/>
              <a:pPr/>
              <a:t>‹#›</a:t>
            </a:fld>
            <a:endParaRPr lang="en-US" dirty="0"/>
          </a:p>
        </p:txBody>
      </p:sp>
      <p:sp>
        <p:nvSpPr>
          <p:cNvPr id="12" name="Title 1"/>
          <p:cNvSpPr>
            <a:spLocks noGrp="1"/>
          </p:cNvSpPr>
          <p:nvPr>
            <p:ph type="title"/>
          </p:nvPr>
        </p:nvSpPr>
        <p:spPr>
          <a:xfrm>
            <a:off x="310152" y="15485"/>
            <a:ext cx="8229600" cy="693605"/>
          </a:xfrm>
          <a:prstGeom prst="rect">
            <a:avLst/>
          </a:prstGeom>
        </p:spPr>
        <p:txBody>
          <a:bodyPr>
            <a:normAutofit/>
          </a:bodyPr>
          <a:lstStyle>
            <a:lvl1pPr>
              <a:defRPr sz="3600"/>
            </a:lvl1pPr>
          </a:lstStyle>
          <a:p>
            <a:r>
              <a:rPr lang="en-US" dirty="0"/>
              <a:t>Click to edit Master title style</a:t>
            </a:r>
          </a:p>
        </p:txBody>
      </p:sp>
      <p:grpSp>
        <p:nvGrpSpPr>
          <p:cNvPr id="13" name="Group 12"/>
          <p:cNvGrpSpPr/>
          <p:nvPr userDrawn="1"/>
        </p:nvGrpSpPr>
        <p:grpSpPr>
          <a:xfrm>
            <a:off x="-5079" y="708812"/>
            <a:ext cx="8691879" cy="47507"/>
            <a:chOff x="685800" y="1794746"/>
            <a:chExt cx="7772400" cy="179475"/>
          </a:xfrm>
        </p:grpSpPr>
        <p:sp>
          <p:nvSpPr>
            <p:cNvPr id="14" name="Rectangle 13"/>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21" name="Rectangle 20"/>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Tree>
    <p:extLst>
      <p:ext uri="{BB962C8B-B14F-4D97-AF65-F5344CB8AC3E}">
        <p14:creationId xmlns:p14="http://schemas.microsoft.com/office/powerpoint/2010/main" val="1514279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and sidebar">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6142182" y="1782939"/>
            <a:ext cx="2544621" cy="479822"/>
          </a:xfrm>
        </p:spPr>
        <p:txBody>
          <a:bodyPr anchor="b">
            <a:no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42182" y="2310651"/>
            <a:ext cx="2544621" cy="2282515"/>
          </a:xfrm>
        </p:spPr>
        <p:txBody>
          <a:bodyPr>
            <a:normAutofit/>
          </a:bodyPr>
          <a:lstStyle>
            <a:lvl1pPr marL="342900" marR="0" indent="-342900" algn="l" defTabSz="457200" rtl="0" eaLnBrk="1" fontAlgn="auto" latinLnBrk="0" hangingPunct="1">
              <a:lnSpc>
                <a:spcPct val="100000"/>
              </a:lnSpc>
              <a:spcBef>
                <a:spcPct val="20000"/>
              </a:spcBef>
              <a:spcAft>
                <a:spcPts val="0"/>
              </a:spcAft>
              <a:buClr>
                <a:schemeClr val="tx1"/>
              </a:buClr>
              <a:buSzTx/>
              <a:buFont typeface="Arial"/>
              <a:buChar char="•"/>
              <a:tabLst/>
              <a:defRPr sz="16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marL="342900" marR="0" lvl="0" indent="-342900" algn="l" defTabSz="457200" rtl="0" eaLnBrk="1" fontAlgn="auto" latinLnBrk="0" hangingPunct="1">
              <a:lnSpc>
                <a:spcPct val="100000"/>
              </a:lnSpc>
              <a:spcBef>
                <a:spcPct val="20000"/>
              </a:spcBef>
              <a:spcAft>
                <a:spcPts val="0"/>
              </a:spcAft>
              <a:buClr>
                <a:schemeClr val="tx1"/>
              </a:buClr>
              <a:buSzTx/>
              <a:buFont typeface="Arial"/>
              <a:buChar char="•"/>
              <a:tabLst/>
              <a:defRPr/>
            </a:pPr>
            <a:r>
              <a:rPr lang="en-US" dirty="0"/>
              <a:t>Click to edit Master text styles</a:t>
            </a:r>
          </a:p>
          <a:p>
            <a:pPr marL="342900" marR="0" lvl="0" indent="-342900" algn="l" defTabSz="457200" rtl="0" eaLnBrk="1" fontAlgn="auto" latinLnBrk="0" hangingPunct="1">
              <a:lnSpc>
                <a:spcPct val="100000"/>
              </a:lnSpc>
              <a:spcBef>
                <a:spcPct val="20000"/>
              </a:spcBef>
              <a:spcAft>
                <a:spcPts val="0"/>
              </a:spcAft>
              <a:buClr>
                <a:schemeClr val="tx1"/>
              </a:buClr>
              <a:buSzTx/>
              <a:buFont typeface="Arial"/>
              <a:buChar char="•"/>
              <a:tabLst/>
              <a:defRPr/>
            </a:pPr>
            <a:r>
              <a:rPr lang="en-US" dirty="0"/>
              <a:t>Click to edit Master text styles</a:t>
            </a:r>
          </a:p>
          <a:p>
            <a:pPr marL="342900" marR="0" lvl="0" indent="-342900" algn="l" defTabSz="457200" rtl="0" eaLnBrk="1" fontAlgn="auto" latinLnBrk="0" hangingPunct="1">
              <a:lnSpc>
                <a:spcPct val="100000"/>
              </a:lnSpc>
              <a:spcBef>
                <a:spcPct val="20000"/>
              </a:spcBef>
              <a:spcAft>
                <a:spcPts val="0"/>
              </a:spcAft>
              <a:buClr>
                <a:schemeClr val="tx1"/>
              </a:buClr>
              <a:buSzTx/>
              <a:buFont typeface="Arial"/>
              <a:buChar char="•"/>
              <a:tabLst/>
              <a:defRPr/>
            </a:pPr>
            <a:r>
              <a:rPr lang="en-US" dirty="0"/>
              <a:t>Click to edit Master text styles</a:t>
            </a:r>
          </a:p>
          <a:p>
            <a:pPr lvl="0"/>
            <a:endParaRPr lang="en-US" dirty="0"/>
          </a:p>
        </p:txBody>
      </p:sp>
      <p:sp>
        <p:nvSpPr>
          <p:cNvPr id="15"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fld id="{8A758EFE-665F-4341-B5B8-2DAEADA52F6C}" type="slidenum">
              <a:rPr lang="en-US" smtClean="0"/>
              <a:pPr/>
              <a:t>‹#›</a:t>
            </a:fld>
            <a:endParaRPr lang="en-US" dirty="0"/>
          </a:p>
        </p:txBody>
      </p:sp>
      <p:sp>
        <p:nvSpPr>
          <p:cNvPr id="12" name="Title 1"/>
          <p:cNvSpPr>
            <a:spLocks noGrp="1"/>
          </p:cNvSpPr>
          <p:nvPr>
            <p:ph type="title"/>
          </p:nvPr>
        </p:nvSpPr>
        <p:spPr>
          <a:xfrm>
            <a:off x="310152" y="15485"/>
            <a:ext cx="8229600" cy="693605"/>
          </a:xfrm>
          <a:prstGeom prst="rect">
            <a:avLst/>
          </a:prstGeom>
        </p:spPr>
        <p:txBody>
          <a:bodyPr>
            <a:normAutofit/>
          </a:bodyPr>
          <a:lstStyle>
            <a:lvl1pPr>
              <a:defRPr sz="3600"/>
            </a:lvl1pPr>
          </a:lstStyle>
          <a:p>
            <a:r>
              <a:rPr lang="en-US" dirty="0"/>
              <a:t>Click to edit Master title style</a:t>
            </a:r>
          </a:p>
        </p:txBody>
      </p:sp>
      <p:grpSp>
        <p:nvGrpSpPr>
          <p:cNvPr id="13" name="Group 12"/>
          <p:cNvGrpSpPr/>
          <p:nvPr userDrawn="1"/>
        </p:nvGrpSpPr>
        <p:grpSpPr>
          <a:xfrm>
            <a:off x="-5079" y="708812"/>
            <a:ext cx="8691879" cy="47507"/>
            <a:chOff x="685800" y="1794746"/>
            <a:chExt cx="7772400" cy="179475"/>
          </a:xfrm>
        </p:grpSpPr>
        <p:sp>
          <p:nvSpPr>
            <p:cNvPr id="14" name="Rectangle 13"/>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21" name="Rectangle 20"/>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cxnSp>
        <p:nvCxnSpPr>
          <p:cNvPr id="23" name="Straight Connector 22"/>
          <p:cNvCxnSpPr/>
          <p:nvPr userDrawn="1"/>
        </p:nvCxnSpPr>
        <p:spPr>
          <a:xfrm>
            <a:off x="5908842" y="1099992"/>
            <a:ext cx="0" cy="3599013"/>
          </a:xfrm>
          <a:prstGeom prst="line">
            <a:avLst/>
          </a:prstGeom>
          <a:ln w="9525"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24" name="Content Placeholder 5"/>
          <p:cNvSpPr>
            <a:spLocks noGrp="1"/>
          </p:cNvSpPr>
          <p:nvPr>
            <p:ph sz="quarter" idx="14"/>
          </p:nvPr>
        </p:nvSpPr>
        <p:spPr>
          <a:xfrm>
            <a:off x="310162" y="1485154"/>
            <a:ext cx="5294781" cy="323189"/>
          </a:xfrm>
        </p:spPr>
        <p:txBody>
          <a:bodyPr anchor="b">
            <a:normAutofit/>
          </a:bodyPr>
          <a:lstStyle>
            <a:lvl1pPr marL="0" marR="0" indent="0" algn="l" defTabSz="457200" rtl="0" eaLnBrk="1" fontAlgn="auto" latinLnBrk="0" hangingPunct="1">
              <a:lnSpc>
                <a:spcPct val="100000"/>
              </a:lnSpc>
              <a:spcBef>
                <a:spcPct val="20000"/>
              </a:spcBef>
              <a:spcAft>
                <a:spcPts val="0"/>
              </a:spcAft>
              <a:buClr>
                <a:schemeClr val="tx1"/>
              </a:buClr>
              <a:buSzTx/>
              <a:buFont typeface="Arial"/>
              <a:buNone/>
              <a:tabLst/>
              <a:defRPr sz="1600" b="1">
                <a:solidFill>
                  <a:schemeClr val="accent1"/>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p:txBody>
      </p:sp>
      <p:sp>
        <p:nvSpPr>
          <p:cNvPr id="25" name="Content Placeholder 5"/>
          <p:cNvSpPr>
            <a:spLocks noGrp="1"/>
          </p:cNvSpPr>
          <p:nvPr>
            <p:ph sz="quarter" idx="15"/>
          </p:nvPr>
        </p:nvSpPr>
        <p:spPr>
          <a:xfrm>
            <a:off x="310162" y="1808344"/>
            <a:ext cx="5294781" cy="323189"/>
          </a:xfrm>
        </p:spPr>
        <p:txBody>
          <a:bodyPr>
            <a:normAutofit/>
          </a:bodyPr>
          <a:lstStyle>
            <a:lvl1pPr marL="0" marR="0" indent="0" algn="l" defTabSz="457200" rtl="0" eaLnBrk="1" fontAlgn="auto" latinLnBrk="0" hangingPunct="1">
              <a:lnSpc>
                <a:spcPct val="100000"/>
              </a:lnSpc>
              <a:spcBef>
                <a:spcPct val="20000"/>
              </a:spcBef>
              <a:spcAft>
                <a:spcPts val="0"/>
              </a:spcAft>
              <a:buClr>
                <a:schemeClr val="tx1"/>
              </a:buClr>
              <a:buSzTx/>
              <a:buFont typeface="Arial"/>
              <a:buNone/>
              <a:tabLst/>
              <a:defRPr sz="1400" b="0">
                <a:solidFill>
                  <a:schemeClr val="tx1"/>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0"/>
            <a:endParaRPr lang="en-US" dirty="0"/>
          </a:p>
          <a:p>
            <a:pPr lvl="0"/>
            <a:endParaRPr lang="en-US" dirty="0"/>
          </a:p>
        </p:txBody>
      </p:sp>
      <p:sp>
        <p:nvSpPr>
          <p:cNvPr id="26" name="Content Placeholder 5"/>
          <p:cNvSpPr>
            <a:spLocks noGrp="1"/>
          </p:cNvSpPr>
          <p:nvPr>
            <p:ph sz="quarter" idx="16"/>
          </p:nvPr>
        </p:nvSpPr>
        <p:spPr>
          <a:xfrm>
            <a:off x="310162" y="2353694"/>
            <a:ext cx="5294781" cy="323189"/>
          </a:xfrm>
        </p:spPr>
        <p:txBody>
          <a:bodyPr anchor="b">
            <a:normAutofit/>
          </a:bodyPr>
          <a:lstStyle>
            <a:lvl1pPr marL="0" marR="0" indent="0" algn="l" defTabSz="457200" rtl="0" eaLnBrk="1" fontAlgn="auto" latinLnBrk="0" hangingPunct="1">
              <a:lnSpc>
                <a:spcPct val="100000"/>
              </a:lnSpc>
              <a:spcBef>
                <a:spcPct val="20000"/>
              </a:spcBef>
              <a:spcAft>
                <a:spcPts val="0"/>
              </a:spcAft>
              <a:buClr>
                <a:schemeClr val="tx1"/>
              </a:buClr>
              <a:buSzTx/>
              <a:buFont typeface="Arial"/>
              <a:buNone/>
              <a:tabLst/>
              <a:defRPr sz="1600" b="1">
                <a:solidFill>
                  <a:schemeClr val="accent1"/>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p:txBody>
      </p:sp>
      <p:sp>
        <p:nvSpPr>
          <p:cNvPr id="27" name="Content Placeholder 5"/>
          <p:cNvSpPr>
            <a:spLocks noGrp="1"/>
          </p:cNvSpPr>
          <p:nvPr>
            <p:ph sz="quarter" idx="17"/>
          </p:nvPr>
        </p:nvSpPr>
        <p:spPr>
          <a:xfrm>
            <a:off x="310162" y="2676884"/>
            <a:ext cx="5294781" cy="323189"/>
          </a:xfrm>
        </p:spPr>
        <p:txBody>
          <a:bodyPr>
            <a:normAutofit/>
          </a:bodyPr>
          <a:lstStyle>
            <a:lvl1pPr marL="0" marR="0" indent="0" algn="l" defTabSz="457200" rtl="0" eaLnBrk="1" fontAlgn="auto" latinLnBrk="0" hangingPunct="1">
              <a:lnSpc>
                <a:spcPct val="100000"/>
              </a:lnSpc>
              <a:spcBef>
                <a:spcPct val="20000"/>
              </a:spcBef>
              <a:spcAft>
                <a:spcPts val="0"/>
              </a:spcAft>
              <a:buClr>
                <a:schemeClr val="tx1"/>
              </a:buClr>
              <a:buSzTx/>
              <a:buFont typeface="Arial"/>
              <a:buNone/>
              <a:tabLst/>
              <a:defRPr sz="1400" b="0">
                <a:solidFill>
                  <a:schemeClr val="tx1"/>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0"/>
            <a:endParaRPr lang="en-US" dirty="0"/>
          </a:p>
          <a:p>
            <a:pPr lvl="0"/>
            <a:endParaRPr lang="en-US" dirty="0"/>
          </a:p>
        </p:txBody>
      </p:sp>
      <p:sp>
        <p:nvSpPr>
          <p:cNvPr id="28" name="Content Placeholder 5"/>
          <p:cNvSpPr>
            <a:spLocks noGrp="1"/>
          </p:cNvSpPr>
          <p:nvPr>
            <p:ph sz="quarter" idx="18"/>
          </p:nvPr>
        </p:nvSpPr>
        <p:spPr>
          <a:xfrm>
            <a:off x="310162" y="3191895"/>
            <a:ext cx="5294781" cy="323189"/>
          </a:xfrm>
        </p:spPr>
        <p:txBody>
          <a:bodyPr anchor="b">
            <a:normAutofit/>
          </a:bodyPr>
          <a:lstStyle>
            <a:lvl1pPr marL="0" marR="0" indent="0" algn="l" defTabSz="457200" rtl="0" eaLnBrk="1" fontAlgn="auto" latinLnBrk="0" hangingPunct="1">
              <a:lnSpc>
                <a:spcPct val="100000"/>
              </a:lnSpc>
              <a:spcBef>
                <a:spcPct val="20000"/>
              </a:spcBef>
              <a:spcAft>
                <a:spcPts val="0"/>
              </a:spcAft>
              <a:buClr>
                <a:schemeClr val="tx1"/>
              </a:buClr>
              <a:buSzTx/>
              <a:buFont typeface="Arial"/>
              <a:buNone/>
              <a:tabLst/>
              <a:defRPr sz="1600" b="1">
                <a:solidFill>
                  <a:schemeClr val="accent1"/>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p:txBody>
      </p:sp>
      <p:sp>
        <p:nvSpPr>
          <p:cNvPr id="29" name="Content Placeholder 5"/>
          <p:cNvSpPr>
            <a:spLocks noGrp="1"/>
          </p:cNvSpPr>
          <p:nvPr>
            <p:ph sz="quarter" idx="19"/>
          </p:nvPr>
        </p:nvSpPr>
        <p:spPr>
          <a:xfrm>
            <a:off x="310162" y="3515084"/>
            <a:ext cx="5294781" cy="323189"/>
          </a:xfrm>
        </p:spPr>
        <p:txBody>
          <a:bodyPr>
            <a:normAutofit/>
          </a:bodyPr>
          <a:lstStyle>
            <a:lvl1pPr marL="0" marR="0" indent="0" algn="l" defTabSz="457200" rtl="0" eaLnBrk="1" fontAlgn="auto" latinLnBrk="0" hangingPunct="1">
              <a:lnSpc>
                <a:spcPct val="100000"/>
              </a:lnSpc>
              <a:spcBef>
                <a:spcPct val="20000"/>
              </a:spcBef>
              <a:spcAft>
                <a:spcPts val="0"/>
              </a:spcAft>
              <a:buClr>
                <a:schemeClr val="tx1"/>
              </a:buClr>
              <a:buSzTx/>
              <a:buFont typeface="Arial"/>
              <a:buNone/>
              <a:tabLst/>
              <a:defRPr sz="1400" b="0">
                <a:solidFill>
                  <a:schemeClr val="tx1"/>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0"/>
            <a:endParaRPr lang="en-US" dirty="0"/>
          </a:p>
          <a:p>
            <a:pPr lvl="0"/>
            <a:endParaRPr lang="en-US" dirty="0"/>
          </a:p>
        </p:txBody>
      </p:sp>
      <p:sp>
        <p:nvSpPr>
          <p:cNvPr id="7" name="Text Placeholder 6"/>
          <p:cNvSpPr>
            <a:spLocks noGrp="1"/>
          </p:cNvSpPr>
          <p:nvPr>
            <p:ph type="body" sz="quarter" idx="20"/>
          </p:nvPr>
        </p:nvSpPr>
        <p:spPr>
          <a:xfrm>
            <a:off x="309033" y="965872"/>
            <a:ext cx="5295900" cy="419100"/>
          </a:xfrm>
        </p:spPr>
        <p:txBody>
          <a:bodyPr>
            <a:normAutofit/>
          </a:bodyPr>
          <a:lstStyle>
            <a:lvl1pPr marL="0" indent="0">
              <a:buNone/>
              <a:defRPr sz="2000" b="1">
                <a:solidFill>
                  <a:srgbClr val="00144D"/>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826121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trics">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fld id="{8A758EFE-665F-4341-B5B8-2DAEADA52F6C}" type="slidenum">
              <a:rPr lang="en-US" smtClean="0"/>
              <a:pPr/>
              <a:t>‹#›</a:t>
            </a:fld>
            <a:endParaRPr lang="en-US" dirty="0"/>
          </a:p>
        </p:txBody>
      </p:sp>
      <p:sp>
        <p:nvSpPr>
          <p:cNvPr id="12" name="Title 1"/>
          <p:cNvSpPr>
            <a:spLocks noGrp="1"/>
          </p:cNvSpPr>
          <p:nvPr>
            <p:ph type="title"/>
          </p:nvPr>
        </p:nvSpPr>
        <p:spPr>
          <a:xfrm>
            <a:off x="310152" y="15485"/>
            <a:ext cx="8229600" cy="693605"/>
          </a:xfrm>
          <a:prstGeom prst="rect">
            <a:avLst/>
          </a:prstGeom>
        </p:spPr>
        <p:txBody>
          <a:bodyPr>
            <a:normAutofit/>
          </a:bodyPr>
          <a:lstStyle>
            <a:lvl1pPr>
              <a:defRPr sz="3600"/>
            </a:lvl1pPr>
          </a:lstStyle>
          <a:p>
            <a:r>
              <a:rPr lang="en-US" dirty="0"/>
              <a:t>Click to edit Master title style</a:t>
            </a:r>
          </a:p>
        </p:txBody>
      </p:sp>
      <p:grpSp>
        <p:nvGrpSpPr>
          <p:cNvPr id="13" name="Group 12"/>
          <p:cNvGrpSpPr/>
          <p:nvPr userDrawn="1"/>
        </p:nvGrpSpPr>
        <p:grpSpPr>
          <a:xfrm>
            <a:off x="-5079" y="708812"/>
            <a:ext cx="8691879" cy="47507"/>
            <a:chOff x="685800" y="1794746"/>
            <a:chExt cx="7772400" cy="179475"/>
          </a:xfrm>
        </p:grpSpPr>
        <p:sp>
          <p:nvSpPr>
            <p:cNvPr id="14" name="Rectangle 13"/>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21" name="Rectangle 20"/>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
        <p:nvSpPr>
          <p:cNvPr id="19" name="Rectangle 18"/>
          <p:cNvSpPr/>
          <p:nvPr/>
        </p:nvSpPr>
        <p:spPr>
          <a:xfrm>
            <a:off x="457210" y="1110136"/>
            <a:ext cx="2198255" cy="1029799"/>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accent1"/>
              </a:solidFill>
              <a:latin typeface="Gill Sans"/>
              <a:cs typeface="Gill Sans"/>
            </a:endParaRPr>
          </a:p>
        </p:txBody>
      </p:sp>
      <p:sp>
        <p:nvSpPr>
          <p:cNvPr id="22" name="Rectangle 21"/>
          <p:cNvSpPr/>
          <p:nvPr userDrawn="1"/>
        </p:nvSpPr>
        <p:spPr>
          <a:xfrm>
            <a:off x="457209" y="1110132"/>
            <a:ext cx="2198255" cy="4750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1"/>
              </a:solidFill>
            </a:endParaRPr>
          </a:p>
        </p:txBody>
      </p:sp>
      <p:grpSp>
        <p:nvGrpSpPr>
          <p:cNvPr id="30" name="Group 29"/>
          <p:cNvGrpSpPr/>
          <p:nvPr userDrawn="1"/>
        </p:nvGrpSpPr>
        <p:grpSpPr>
          <a:xfrm>
            <a:off x="457198" y="2210973"/>
            <a:ext cx="3035300" cy="1029799"/>
            <a:chOff x="457198" y="2913323"/>
            <a:chExt cx="3035300" cy="1373065"/>
          </a:xfrm>
        </p:grpSpPr>
        <p:sp>
          <p:nvSpPr>
            <p:cNvPr id="31" name="Rectangle 30"/>
            <p:cNvSpPr/>
            <p:nvPr/>
          </p:nvSpPr>
          <p:spPr>
            <a:xfrm>
              <a:off x="457199" y="2913323"/>
              <a:ext cx="3035299" cy="1373065"/>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latin typeface="Gill Sans"/>
                <a:cs typeface="Gill Sans"/>
              </a:endParaRPr>
            </a:p>
          </p:txBody>
        </p:sp>
        <p:sp>
          <p:nvSpPr>
            <p:cNvPr id="32" name="Rectangle 31"/>
            <p:cNvSpPr/>
            <p:nvPr userDrawn="1"/>
          </p:nvSpPr>
          <p:spPr>
            <a:xfrm>
              <a:off x="457198" y="2913323"/>
              <a:ext cx="3035300" cy="6334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2"/>
                </a:solidFill>
              </a:endParaRPr>
            </a:p>
          </p:txBody>
        </p:sp>
      </p:grpSp>
      <p:grpSp>
        <p:nvGrpSpPr>
          <p:cNvPr id="33" name="Group 32"/>
          <p:cNvGrpSpPr/>
          <p:nvPr userDrawn="1"/>
        </p:nvGrpSpPr>
        <p:grpSpPr>
          <a:xfrm>
            <a:off x="457199" y="3303510"/>
            <a:ext cx="8181976" cy="1029799"/>
            <a:chOff x="457199" y="4370039"/>
            <a:chExt cx="8181976" cy="1373065"/>
          </a:xfrm>
        </p:grpSpPr>
        <p:sp>
          <p:nvSpPr>
            <p:cNvPr id="34" name="Rectangle 33"/>
            <p:cNvSpPr/>
            <p:nvPr/>
          </p:nvSpPr>
          <p:spPr>
            <a:xfrm>
              <a:off x="457199" y="4370039"/>
              <a:ext cx="8181976" cy="1373065"/>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bg2"/>
                </a:solidFill>
                <a:latin typeface="Gill Sans"/>
                <a:cs typeface="Gill Sans"/>
              </a:endParaRPr>
            </a:p>
          </p:txBody>
        </p:sp>
        <p:sp>
          <p:nvSpPr>
            <p:cNvPr id="35" name="Rectangle 34"/>
            <p:cNvSpPr/>
            <p:nvPr userDrawn="1"/>
          </p:nvSpPr>
          <p:spPr>
            <a:xfrm>
              <a:off x="457199" y="4370039"/>
              <a:ext cx="8181975" cy="6334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bg2"/>
                </a:solidFill>
              </a:endParaRPr>
            </a:p>
          </p:txBody>
        </p:sp>
      </p:grpSp>
      <p:grpSp>
        <p:nvGrpSpPr>
          <p:cNvPr id="36" name="Group 35"/>
          <p:cNvGrpSpPr/>
          <p:nvPr userDrawn="1"/>
        </p:nvGrpSpPr>
        <p:grpSpPr>
          <a:xfrm>
            <a:off x="2746375" y="1110136"/>
            <a:ext cx="2762250" cy="1029799"/>
            <a:chOff x="2746375" y="1480176"/>
            <a:chExt cx="2762250" cy="1373065"/>
          </a:xfrm>
        </p:grpSpPr>
        <p:sp>
          <p:nvSpPr>
            <p:cNvPr id="37" name="Rectangle 36"/>
            <p:cNvSpPr/>
            <p:nvPr/>
          </p:nvSpPr>
          <p:spPr>
            <a:xfrm>
              <a:off x="2746375" y="1480176"/>
              <a:ext cx="2762250" cy="1373065"/>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accent1"/>
                </a:solidFill>
                <a:latin typeface="Gill Sans"/>
                <a:cs typeface="Gill Sans"/>
              </a:endParaRPr>
            </a:p>
          </p:txBody>
        </p:sp>
        <p:sp>
          <p:nvSpPr>
            <p:cNvPr id="38" name="Rectangle 37"/>
            <p:cNvSpPr/>
            <p:nvPr/>
          </p:nvSpPr>
          <p:spPr>
            <a:xfrm>
              <a:off x="2746375" y="1480176"/>
              <a:ext cx="2762250" cy="6334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1"/>
                </a:solidFill>
              </a:endParaRPr>
            </a:p>
          </p:txBody>
        </p:sp>
      </p:grpSp>
      <p:grpSp>
        <p:nvGrpSpPr>
          <p:cNvPr id="39" name="Group 38"/>
          <p:cNvGrpSpPr/>
          <p:nvPr userDrawn="1"/>
        </p:nvGrpSpPr>
        <p:grpSpPr>
          <a:xfrm>
            <a:off x="5611092" y="1110136"/>
            <a:ext cx="3028082" cy="1029799"/>
            <a:chOff x="5556249" y="1480176"/>
            <a:chExt cx="3082926" cy="1373065"/>
          </a:xfrm>
        </p:grpSpPr>
        <p:sp>
          <p:nvSpPr>
            <p:cNvPr id="40" name="Rectangle 39"/>
            <p:cNvSpPr/>
            <p:nvPr/>
          </p:nvSpPr>
          <p:spPr>
            <a:xfrm>
              <a:off x="5556250" y="1480176"/>
              <a:ext cx="3082925" cy="1373065"/>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accent1"/>
                </a:solidFill>
                <a:latin typeface="Gill Sans"/>
                <a:cs typeface="Gill Sans"/>
              </a:endParaRPr>
            </a:p>
          </p:txBody>
        </p:sp>
        <p:sp>
          <p:nvSpPr>
            <p:cNvPr id="41" name="Rectangle 40"/>
            <p:cNvSpPr/>
            <p:nvPr/>
          </p:nvSpPr>
          <p:spPr>
            <a:xfrm>
              <a:off x="5556249" y="1480176"/>
              <a:ext cx="3082925" cy="6334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1"/>
                </a:solidFill>
              </a:endParaRPr>
            </a:p>
          </p:txBody>
        </p:sp>
      </p:grpSp>
      <p:grpSp>
        <p:nvGrpSpPr>
          <p:cNvPr id="42" name="Group 41"/>
          <p:cNvGrpSpPr/>
          <p:nvPr userDrawn="1"/>
        </p:nvGrpSpPr>
        <p:grpSpPr>
          <a:xfrm>
            <a:off x="3582730" y="2210973"/>
            <a:ext cx="5056446" cy="1029799"/>
            <a:chOff x="3556000" y="2913323"/>
            <a:chExt cx="5083175" cy="1373065"/>
          </a:xfrm>
        </p:grpSpPr>
        <p:sp>
          <p:nvSpPr>
            <p:cNvPr id="43" name="Rectangle 42"/>
            <p:cNvSpPr/>
            <p:nvPr/>
          </p:nvSpPr>
          <p:spPr>
            <a:xfrm>
              <a:off x="3556000" y="2913323"/>
              <a:ext cx="5083175" cy="1373065"/>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2"/>
                </a:solidFill>
                <a:latin typeface="Gill Sans"/>
                <a:cs typeface="Gill Sans"/>
              </a:endParaRPr>
            </a:p>
          </p:txBody>
        </p:sp>
        <p:sp>
          <p:nvSpPr>
            <p:cNvPr id="44" name="Rectangle 43"/>
            <p:cNvSpPr/>
            <p:nvPr/>
          </p:nvSpPr>
          <p:spPr>
            <a:xfrm>
              <a:off x="3556000" y="2913323"/>
              <a:ext cx="5083174" cy="6334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2"/>
                </a:solidFill>
              </a:endParaRPr>
            </a:p>
          </p:txBody>
        </p:sp>
      </p:grpSp>
      <p:sp>
        <p:nvSpPr>
          <p:cNvPr id="24" name="Content Placeholder 5"/>
          <p:cNvSpPr>
            <a:spLocks noGrp="1"/>
          </p:cNvSpPr>
          <p:nvPr>
            <p:ph sz="quarter" idx="14" hasCustomPrompt="1"/>
          </p:nvPr>
        </p:nvSpPr>
        <p:spPr>
          <a:xfrm>
            <a:off x="457201" y="1197944"/>
            <a:ext cx="2198254" cy="577231"/>
          </a:xfrm>
        </p:spPr>
        <p:txBody>
          <a:bodyPr anchor="b">
            <a:noAutofit/>
          </a:bodyPr>
          <a:lstStyle>
            <a:lvl1pPr marL="0" marR="0" indent="0" algn="ctr" defTabSz="457200" rtl="0" eaLnBrk="1" fontAlgn="auto" latinLnBrk="0" hangingPunct="1">
              <a:lnSpc>
                <a:spcPct val="100000"/>
              </a:lnSpc>
              <a:spcBef>
                <a:spcPct val="20000"/>
              </a:spcBef>
              <a:spcAft>
                <a:spcPts val="0"/>
              </a:spcAft>
              <a:buClr>
                <a:schemeClr val="tx1"/>
              </a:buClr>
              <a:buSzTx/>
              <a:buFont typeface="Arial"/>
              <a:buNone/>
              <a:tabLst/>
              <a:defRPr sz="4000" b="1">
                <a:solidFill>
                  <a:schemeClr val="accent1"/>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Edit</a:t>
            </a:r>
          </a:p>
        </p:txBody>
      </p:sp>
      <p:sp>
        <p:nvSpPr>
          <p:cNvPr id="25" name="Content Placeholder 5"/>
          <p:cNvSpPr>
            <a:spLocks noGrp="1"/>
          </p:cNvSpPr>
          <p:nvPr>
            <p:ph sz="quarter" idx="15"/>
          </p:nvPr>
        </p:nvSpPr>
        <p:spPr>
          <a:xfrm>
            <a:off x="457210" y="1775180"/>
            <a:ext cx="2198255" cy="323189"/>
          </a:xfrm>
        </p:spPr>
        <p:txBody>
          <a:bodyPr>
            <a:normAutofit/>
          </a:bodyPr>
          <a:lstStyle>
            <a:lvl1pPr marL="0" marR="0" indent="0" algn="ctr" defTabSz="457200" rtl="0" eaLnBrk="1" fontAlgn="auto" latinLnBrk="0" hangingPunct="1">
              <a:lnSpc>
                <a:spcPct val="100000"/>
              </a:lnSpc>
              <a:spcBef>
                <a:spcPct val="20000"/>
              </a:spcBef>
              <a:spcAft>
                <a:spcPts val="0"/>
              </a:spcAft>
              <a:buClr>
                <a:schemeClr val="tx1"/>
              </a:buClr>
              <a:buSzTx/>
              <a:buFont typeface="Arial"/>
              <a:buNone/>
              <a:tabLst/>
              <a:defRPr sz="2400" b="0">
                <a:solidFill>
                  <a:schemeClr val="accent1"/>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a:t>
            </a:r>
          </a:p>
        </p:txBody>
      </p:sp>
      <p:sp>
        <p:nvSpPr>
          <p:cNvPr id="45" name="Content Placeholder 5"/>
          <p:cNvSpPr>
            <a:spLocks noGrp="1"/>
          </p:cNvSpPr>
          <p:nvPr>
            <p:ph sz="quarter" idx="21" hasCustomPrompt="1"/>
          </p:nvPr>
        </p:nvSpPr>
        <p:spPr>
          <a:xfrm>
            <a:off x="2746376" y="1197944"/>
            <a:ext cx="2762250" cy="577231"/>
          </a:xfrm>
        </p:spPr>
        <p:txBody>
          <a:bodyPr anchor="b">
            <a:noAutofit/>
          </a:bodyPr>
          <a:lstStyle>
            <a:lvl1pPr marL="0" marR="0" indent="0" algn="ctr" defTabSz="457200" rtl="0" eaLnBrk="1" fontAlgn="auto" latinLnBrk="0" hangingPunct="1">
              <a:lnSpc>
                <a:spcPct val="100000"/>
              </a:lnSpc>
              <a:spcBef>
                <a:spcPct val="20000"/>
              </a:spcBef>
              <a:spcAft>
                <a:spcPts val="0"/>
              </a:spcAft>
              <a:buClr>
                <a:schemeClr val="tx1"/>
              </a:buClr>
              <a:buSzTx/>
              <a:buFont typeface="Arial"/>
              <a:buNone/>
              <a:tabLst/>
              <a:defRPr sz="4000" b="1">
                <a:solidFill>
                  <a:schemeClr val="accent1"/>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Edit</a:t>
            </a:r>
          </a:p>
        </p:txBody>
      </p:sp>
      <p:sp>
        <p:nvSpPr>
          <p:cNvPr id="46" name="Content Placeholder 5"/>
          <p:cNvSpPr>
            <a:spLocks noGrp="1"/>
          </p:cNvSpPr>
          <p:nvPr>
            <p:ph sz="quarter" idx="22"/>
          </p:nvPr>
        </p:nvSpPr>
        <p:spPr>
          <a:xfrm>
            <a:off x="2746378" y="1775180"/>
            <a:ext cx="2762251" cy="323189"/>
          </a:xfrm>
        </p:spPr>
        <p:txBody>
          <a:bodyPr>
            <a:normAutofit/>
          </a:bodyPr>
          <a:lstStyle>
            <a:lvl1pPr marL="0" marR="0" indent="0" algn="ctr" defTabSz="457200" rtl="0" eaLnBrk="1" fontAlgn="auto" latinLnBrk="0" hangingPunct="1">
              <a:lnSpc>
                <a:spcPct val="100000"/>
              </a:lnSpc>
              <a:spcBef>
                <a:spcPct val="20000"/>
              </a:spcBef>
              <a:spcAft>
                <a:spcPts val="0"/>
              </a:spcAft>
              <a:buClr>
                <a:schemeClr val="tx1"/>
              </a:buClr>
              <a:buSzTx/>
              <a:buFont typeface="Arial"/>
              <a:buNone/>
              <a:tabLst/>
              <a:defRPr sz="2400" b="0">
                <a:solidFill>
                  <a:schemeClr val="accent1"/>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a:t>
            </a:r>
          </a:p>
        </p:txBody>
      </p:sp>
      <p:sp>
        <p:nvSpPr>
          <p:cNvPr id="47" name="Content Placeholder 5"/>
          <p:cNvSpPr>
            <a:spLocks noGrp="1"/>
          </p:cNvSpPr>
          <p:nvPr>
            <p:ph sz="quarter" idx="23" hasCustomPrompt="1"/>
          </p:nvPr>
        </p:nvSpPr>
        <p:spPr>
          <a:xfrm>
            <a:off x="5611093" y="1197944"/>
            <a:ext cx="3028080" cy="577231"/>
          </a:xfrm>
        </p:spPr>
        <p:txBody>
          <a:bodyPr anchor="b">
            <a:noAutofit/>
          </a:bodyPr>
          <a:lstStyle>
            <a:lvl1pPr marL="0" marR="0" indent="0" algn="ctr" defTabSz="457200" rtl="0" eaLnBrk="1" fontAlgn="auto" latinLnBrk="0" hangingPunct="1">
              <a:lnSpc>
                <a:spcPct val="100000"/>
              </a:lnSpc>
              <a:spcBef>
                <a:spcPct val="20000"/>
              </a:spcBef>
              <a:spcAft>
                <a:spcPts val="0"/>
              </a:spcAft>
              <a:buClr>
                <a:schemeClr val="tx1"/>
              </a:buClr>
              <a:buSzTx/>
              <a:buFont typeface="Arial"/>
              <a:buNone/>
              <a:tabLst/>
              <a:defRPr sz="4000" b="1">
                <a:solidFill>
                  <a:schemeClr val="accent1"/>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Edit</a:t>
            </a:r>
          </a:p>
        </p:txBody>
      </p:sp>
      <p:sp>
        <p:nvSpPr>
          <p:cNvPr id="48" name="Content Placeholder 5"/>
          <p:cNvSpPr>
            <a:spLocks noGrp="1"/>
          </p:cNvSpPr>
          <p:nvPr>
            <p:ph sz="quarter" idx="24"/>
          </p:nvPr>
        </p:nvSpPr>
        <p:spPr>
          <a:xfrm>
            <a:off x="5611099" y="1775180"/>
            <a:ext cx="3028081" cy="323189"/>
          </a:xfrm>
        </p:spPr>
        <p:txBody>
          <a:bodyPr>
            <a:normAutofit/>
          </a:bodyPr>
          <a:lstStyle>
            <a:lvl1pPr marL="0" marR="0" indent="0" algn="ctr" defTabSz="457200" rtl="0" eaLnBrk="1" fontAlgn="auto" latinLnBrk="0" hangingPunct="1">
              <a:lnSpc>
                <a:spcPct val="100000"/>
              </a:lnSpc>
              <a:spcBef>
                <a:spcPct val="20000"/>
              </a:spcBef>
              <a:spcAft>
                <a:spcPts val="0"/>
              </a:spcAft>
              <a:buClr>
                <a:schemeClr val="tx1"/>
              </a:buClr>
              <a:buSzTx/>
              <a:buFont typeface="Arial"/>
              <a:buNone/>
              <a:tabLst/>
              <a:defRPr sz="2400" b="0">
                <a:solidFill>
                  <a:schemeClr val="accent1"/>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a:t>
            </a:r>
          </a:p>
        </p:txBody>
      </p:sp>
      <p:sp>
        <p:nvSpPr>
          <p:cNvPr id="49" name="Content Placeholder 5"/>
          <p:cNvSpPr>
            <a:spLocks noGrp="1"/>
          </p:cNvSpPr>
          <p:nvPr>
            <p:ph sz="quarter" idx="25" hasCustomPrompt="1"/>
          </p:nvPr>
        </p:nvSpPr>
        <p:spPr>
          <a:xfrm>
            <a:off x="3582731" y="2283875"/>
            <a:ext cx="5056442" cy="577231"/>
          </a:xfrm>
        </p:spPr>
        <p:txBody>
          <a:bodyPr anchor="b">
            <a:noAutofit/>
          </a:bodyPr>
          <a:lstStyle>
            <a:lvl1pPr marL="0" marR="0" indent="0" algn="ctr" defTabSz="457200" rtl="0" eaLnBrk="1" fontAlgn="auto" latinLnBrk="0" hangingPunct="1">
              <a:lnSpc>
                <a:spcPct val="100000"/>
              </a:lnSpc>
              <a:spcBef>
                <a:spcPct val="20000"/>
              </a:spcBef>
              <a:spcAft>
                <a:spcPts val="0"/>
              </a:spcAft>
              <a:buClr>
                <a:schemeClr val="tx1"/>
              </a:buClr>
              <a:buSzTx/>
              <a:buFont typeface="Arial"/>
              <a:buNone/>
              <a:tabLst/>
              <a:defRPr sz="4000" b="1">
                <a:solidFill>
                  <a:schemeClr val="tx2"/>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Edit</a:t>
            </a:r>
          </a:p>
        </p:txBody>
      </p:sp>
      <p:sp>
        <p:nvSpPr>
          <p:cNvPr id="50" name="Content Placeholder 5"/>
          <p:cNvSpPr>
            <a:spLocks noGrp="1"/>
          </p:cNvSpPr>
          <p:nvPr>
            <p:ph sz="quarter" idx="26"/>
          </p:nvPr>
        </p:nvSpPr>
        <p:spPr>
          <a:xfrm>
            <a:off x="3582730" y="2861109"/>
            <a:ext cx="5056446" cy="323189"/>
          </a:xfrm>
        </p:spPr>
        <p:txBody>
          <a:bodyPr>
            <a:normAutofit/>
          </a:bodyPr>
          <a:lstStyle>
            <a:lvl1pPr marL="0" marR="0" indent="0" algn="ctr" defTabSz="457200" rtl="0" eaLnBrk="1" fontAlgn="auto" latinLnBrk="0" hangingPunct="1">
              <a:lnSpc>
                <a:spcPct val="100000"/>
              </a:lnSpc>
              <a:spcBef>
                <a:spcPct val="20000"/>
              </a:spcBef>
              <a:spcAft>
                <a:spcPts val="0"/>
              </a:spcAft>
              <a:buClr>
                <a:schemeClr val="tx1"/>
              </a:buClr>
              <a:buSzTx/>
              <a:buFont typeface="Arial"/>
              <a:buNone/>
              <a:tabLst/>
              <a:defRPr sz="2400" b="0">
                <a:solidFill>
                  <a:schemeClr val="tx2"/>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a:t>
            </a:r>
          </a:p>
        </p:txBody>
      </p:sp>
      <p:sp>
        <p:nvSpPr>
          <p:cNvPr id="51" name="Content Placeholder 5"/>
          <p:cNvSpPr>
            <a:spLocks noGrp="1"/>
          </p:cNvSpPr>
          <p:nvPr>
            <p:ph sz="quarter" idx="27" hasCustomPrompt="1"/>
          </p:nvPr>
        </p:nvSpPr>
        <p:spPr>
          <a:xfrm>
            <a:off x="457200" y="2283875"/>
            <a:ext cx="3035298" cy="577231"/>
          </a:xfrm>
        </p:spPr>
        <p:txBody>
          <a:bodyPr anchor="b">
            <a:noAutofit/>
          </a:bodyPr>
          <a:lstStyle>
            <a:lvl1pPr marL="0" marR="0" indent="0" algn="ctr" defTabSz="457200" rtl="0" eaLnBrk="1" fontAlgn="auto" latinLnBrk="0" hangingPunct="1">
              <a:lnSpc>
                <a:spcPct val="100000"/>
              </a:lnSpc>
              <a:spcBef>
                <a:spcPct val="20000"/>
              </a:spcBef>
              <a:spcAft>
                <a:spcPts val="0"/>
              </a:spcAft>
              <a:buClr>
                <a:schemeClr val="tx1"/>
              </a:buClr>
              <a:buSzTx/>
              <a:buFont typeface="Arial"/>
              <a:buNone/>
              <a:tabLst/>
              <a:defRPr sz="4000" b="1">
                <a:solidFill>
                  <a:schemeClr val="tx2"/>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Edit</a:t>
            </a:r>
          </a:p>
        </p:txBody>
      </p:sp>
      <p:sp>
        <p:nvSpPr>
          <p:cNvPr id="52" name="Content Placeholder 5"/>
          <p:cNvSpPr>
            <a:spLocks noGrp="1"/>
          </p:cNvSpPr>
          <p:nvPr>
            <p:ph sz="quarter" idx="28"/>
          </p:nvPr>
        </p:nvSpPr>
        <p:spPr>
          <a:xfrm>
            <a:off x="457206" y="2861109"/>
            <a:ext cx="3035299" cy="323189"/>
          </a:xfrm>
        </p:spPr>
        <p:txBody>
          <a:bodyPr>
            <a:normAutofit/>
          </a:bodyPr>
          <a:lstStyle>
            <a:lvl1pPr marL="0" marR="0" indent="0" algn="ctr" defTabSz="457200" rtl="0" eaLnBrk="1" fontAlgn="auto" latinLnBrk="0" hangingPunct="1">
              <a:lnSpc>
                <a:spcPct val="100000"/>
              </a:lnSpc>
              <a:spcBef>
                <a:spcPct val="20000"/>
              </a:spcBef>
              <a:spcAft>
                <a:spcPts val="0"/>
              </a:spcAft>
              <a:buClr>
                <a:schemeClr val="tx1"/>
              </a:buClr>
              <a:buSzTx/>
              <a:buFont typeface="Arial"/>
              <a:buNone/>
              <a:tabLst/>
              <a:defRPr sz="2400" b="0">
                <a:solidFill>
                  <a:schemeClr val="tx2"/>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a:t>
            </a:r>
          </a:p>
        </p:txBody>
      </p:sp>
      <p:sp>
        <p:nvSpPr>
          <p:cNvPr id="53" name="Content Placeholder 5"/>
          <p:cNvSpPr>
            <a:spLocks noGrp="1"/>
          </p:cNvSpPr>
          <p:nvPr>
            <p:ph sz="quarter" idx="29" hasCustomPrompt="1"/>
          </p:nvPr>
        </p:nvSpPr>
        <p:spPr>
          <a:xfrm>
            <a:off x="457201" y="3385708"/>
            <a:ext cx="8181972" cy="577231"/>
          </a:xfrm>
        </p:spPr>
        <p:txBody>
          <a:bodyPr anchor="b">
            <a:noAutofit/>
          </a:bodyPr>
          <a:lstStyle>
            <a:lvl1pPr marL="0" marR="0" indent="0" algn="ctr" defTabSz="457200" rtl="0" eaLnBrk="1" fontAlgn="auto" latinLnBrk="0" hangingPunct="1">
              <a:lnSpc>
                <a:spcPct val="100000"/>
              </a:lnSpc>
              <a:spcBef>
                <a:spcPct val="20000"/>
              </a:spcBef>
              <a:spcAft>
                <a:spcPts val="0"/>
              </a:spcAft>
              <a:buClr>
                <a:schemeClr val="tx1"/>
              </a:buClr>
              <a:buSzTx/>
              <a:buFont typeface="Arial"/>
              <a:buNone/>
              <a:tabLst/>
              <a:defRPr sz="4000" b="1">
                <a:solidFill>
                  <a:schemeClr val="bg2"/>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Edit</a:t>
            </a:r>
          </a:p>
        </p:txBody>
      </p:sp>
      <p:sp>
        <p:nvSpPr>
          <p:cNvPr id="54" name="Content Placeholder 5"/>
          <p:cNvSpPr>
            <a:spLocks noGrp="1"/>
          </p:cNvSpPr>
          <p:nvPr>
            <p:ph sz="quarter" idx="30"/>
          </p:nvPr>
        </p:nvSpPr>
        <p:spPr>
          <a:xfrm>
            <a:off x="457197" y="3962944"/>
            <a:ext cx="8181980" cy="323189"/>
          </a:xfrm>
        </p:spPr>
        <p:txBody>
          <a:bodyPr>
            <a:normAutofit/>
          </a:bodyPr>
          <a:lstStyle>
            <a:lvl1pPr marL="0" marR="0" indent="0" algn="ctr" defTabSz="457200" rtl="0" eaLnBrk="1" fontAlgn="auto" latinLnBrk="0" hangingPunct="1">
              <a:lnSpc>
                <a:spcPct val="100000"/>
              </a:lnSpc>
              <a:spcBef>
                <a:spcPct val="20000"/>
              </a:spcBef>
              <a:spcAft>
                <a:spcPts val="0"/>
              </a:spcAft>
              <a:buClr>
                <a:schemeClr val="tx1"/>
              </a:buClr>
              <a:buSzTx/>
              <a:buFont typeface="Arial"/>
              <a:buNone/>
              <a:tabLst/>
              <a:defRPr sz="2400" b="0">
                <a:solidFill>
                  <a:schemeClr val="bg2"/>
                </a:solidFill>
              </a:defRPr>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a:t>
            </a:r>
          </a:p>
        </p:txBody>
      </p:sp>
    </p:spTree>
    <p:extLst>
      <p:ext uri="{BB962C8B-B14F-4D97-AF65-F5344CB8AC3E}">
        <p14:creationId xmlns:p14="http://schemas.microsoft.com/office/powerpoint/2010/main" val="209585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r>
              <a:rPr lang="en-US" dirty="0"/>
              <a:t>FPGA ‘26 | </a:t>
            </a:r>
            <a:fld id="{8A758EFE-665F-4341-B5B8-2DAEADA52F6C}" type="slidenum">
              <a:rPr lang="en-US" smtClean="0"/>
              <a:pPr/>
              <a:t>‹#›</a:t>
            </a:fld>
            <a:endParaRPr lang="en-US" dirty="0"/>
          </a:p>
        </p:txBody>
      </p:sp>
      <p:sp>
        <p:nvSpPr>
          <p:cNvPr id="8" name="Title 1"/>
          <p:cNvSpPr>
            <a:spLocks noGrp="1"/>
          </p:cNvSpPr>
          <p:nvPr>
            <p:ph type="title"/>
          </p:nvPr>
        </p:nvSpPr>
        <p:spPr>
          <a:xfrm>
            <a:off x="310152" y="15485"/>
            <a:ext cx="8229600" cy="693605"/>
          </a:xfrm>
          <a:prstGeom prst="rect">
            <a:avLst/>
          </a:prstGeom>
        </p:spPr>
        <p:txBody>
          <a:bodyPr>
            <a:normAutofit/>
          </a:bodyPr>
          <a:lstStyle>
            <a:lvl1pPr>
              <a:defRPr sz="3600"/>
            </a:lvl1pPr>
          </a:lstStyle>
          <a:p>
            <a:r>
              <a:rPr lang="en-US" dirty="0"/>
              <a:t>Click to edit Master title style</a:t>
            </a:r>
          </a:p>
        </p:txBody>
      </p:sp>
      <p:grpSp>
        <p:nvGrpSpPr>
          <p:cNvPr id="9" name="Group 8"/>
          <p:cNvGrpSpPr/>
          <p:nvPr userDrawn="1"/>
        </p:nvGrpSpPr>
        <p:grpSpPr>
          <a:xfrm>
            <a:off x="-5079" y="708812"/>
            <a:ext cx="8691879" cy="47507"/>
            <a:chOff x="685800" y="1794746"/>
            <a:chExt cx="7772400" cy="179475"/>
          </a:xfrm>
        </p:grpSpPr>
        <p:sp>
          <p:nvSpPr>
            <p:cNvPr id="10" name="Rectangle 9"/>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12" name="Rectangle 11"/>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
        <p:nvSpPr>
          <p:cNvPr id="13" name="Content Placeholder 2"/>
          <p:cNvSpPr>
            <a:spLocks noGrp="1"/>
          </p:cNvSpPr>
          <p:nvPr>
            <p:ph sz="half" idx="1"/>
          </p:nvPr>
        </p:nvSpPr>
        <p:spPr>
          <a:xfrm>
            <a:off x="457200" y="1104904"/>
            <a:ext cx="8082552" cy="3489722"/>
          </a:xfrm>
        </p:spPr>
        <p:txBody>
          <a:bodyPr>
            <a:normAutofit/>
          </a:bodyPr>
          <a:lstStyle>
            <a:lvl1pPr>
              <a:defRPr sz="2400">
                <a:solidFill>
                  <a:schemeClr val="accent6">
                    <a:lumMod val="50000"/>
                  </a:schemeClr>
                </a:solidFill>
              </a:defRPr>
            </a:lvl1pPr>
            <a:lvl2pPr>
              <a:defRPr sz="2000">
                <a:solidFill>
                  <a:schemeClr val="accent6">
                    <a:lumMod val="50000"/>
                  </a:schemeClr>
                </a:solidFill>
              </a:defRPr>
            </a:lvl2pPr>
            <a:lvl3pPr>
              <a:defRPr sz="1800">
                <a:solidFill>
                  <a:schemeClr val="accent6">
                    <a:lumMod val="50000"/>
                  </a:schemeClr>
                </a:solidFill>
              </a:defRPr>
            </a:lvl3pPr>
            <a:lvl4pPr>
              <a:defRPr sz="1600">
                <a:solidFill>
                  <a:schemeClr val="accent6">
                    <a:lumMod val="50000"/>
                  </a:schemeClr>
                </a:solidFill>
              </a:defRPr>
            </a:lvl4pPr>
            <a:lvl5pPr>
              <a:defRPr sz="1600">
                <a:solidFill>
                  <a:schemeClr val="accent6">
                    <a:lumMod val="5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760284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fld id="{8A758EFE-665F-4341-B5B8-2DAEADA52F6C}" type="slidenum">
              <a:rPr lang="en-US" smtClean="0"/>
              <a:pPr/>
              <a:t>‹#›</a:t>
            </a:fld>
            <a:endParaRPr lang="en-US" dirty="0"/>
          </a:p>
        </p:txBody>
      </p:sp>
    </p:spTree>
    <p:extLst>
      <p:ext uri="{BB962C8B-B14F-4D97-AF65-F5344CB8AC3E}">
        <p14:creationId xmlns:p14="http://schemas.microsoft.com/office/powerpoint/2010/main" val="2900341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nn Diagram">
    <p:spTree>
      <p:nvGrpSpPr>
        <p:cNvPr id="1" name=""/>
        <p:cNvGrpSpPr/>
        <p:nvPr/>
      </p:nvGrpSpPr>
      <p:grpSpPr>
        <a:xfrm>
          <a:off x="0" y="0"/>
          <a:ext cx="0" cy="0"/>
          <a:chOff x="0" y="0"/>
          <a:chExt cx="0" cy="0"/>
        </a:xfrm>
      </p:grpSpPr>
      <p:sp>
        <p:nvSpPr>
          <p:cNvPr id="40" name="Oval 39"/>
          <p:cNvSpPr/>
          <p:nvPr userDrawn="1"/>
        </p:nvSpPr>
        <p:spPr>
          <a:xfrm>
            <a:off x="1602040" y="1009064"/>
            <a:ext cx="3742766" cy="37410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Calibri"/>
              <a:cs typeface="Calibri"/>
            </a:endParaRPr>
          </a:p>
        </p:txBody>
      </p:sp>
      <p:sp>
        <p:nvSpPr>
          <p:cNvPr id="41" name="Oval 40"/>
          <p:cNvSpPr/>
          <p:nvPr userDrawn="1"/>
        </p:nvSpPr>
        <p:spPr>
          <a:xfrm>
            <a:off x="3764025" y="997539"/>
            <a:ext cx="3742766" cy="3742764"/>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Calibri"/>
              <a:cs typeface="Calibri"/>
            </a:endParaRPr>
          </a:p>
        </p:txBody>
      </p:sp>
      <p:sp>
        <p:nvSpPr>
          <p:cNvPr id="8"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fld id="{8A758EFE-665F-4341-B5B8-2DAEADA52F6C}" type="slidenum">
              <a:rPr lang="en-US" smtClean="0"/>
              <a:pPr/>
              <a:t>‹#›</a:t>
            </a:fld>
            <a:endParaRPr lang="en-US" dirty="0"/>
          </a:p>
        </p:txBody>
      </p:sp>
      <p:sp>
        <p:nvSpPr>
          <p:cNvPr id="2" name="Title 1"/>
          <p:cNvSpPr>
            <a:spLocks noGrp="1"/>
          </p:cNvSpPr>
          <p:nvPr>
            <p:ph type="title" hasCustomPrompt="1"/>
          </p:nvPr>
        </p:nvSpPr>
        <p:spPr>
          <a:xfrm>
            <a:off x="1622280" y="2589950"/>
            <a:ext cx="1947510" cy="652254"/>
          </a:xfrm>
          <a:prstGeom prst="rect">
            <a:avLst/>
          </a:prstGeom>
        </p:spPr>
        <p:txBody>
          <a:bodyPr anchor="ctr">
            <a:noAutofit/>
          </a:bodyPr>
          <a:lstStyle>
            <a:lvl1pPr algn="ctr">
              <a:defRPr sz="1800" b="0">
                <a:solidFill>
                  <a:schemeClr val="bg1"/>
                </a:solidFill>
              </a:defRPr>
            </a:lvl1pPr>
          </a:lstStyle>
          <a:p>
            <a:r>
              <a:rPr lang="en-US" dirty="0"/>
              <a:t>CLICK TO EDIT MASTER TITLE STYLE</a:t>
            </a:r>
          </a:p>
        </p:txBody>
      </p:sp>
      <p:grpSp>
        <p:nvGrpSpPr>
          <p:cNvPr id="16" name="Group 15"/>
          <p:cNvGrpSpPr/>
          <p:nvPr userDrawn="1"/>
        </p:nvGrpSpPr>
        <p:grpSpPr>
          <a:xfrm>
            <a:off x="-5079" y="708812"/>
            <a:ext cx="8691879" cy="47507"/>
            <a:chOff x="685800" y="1794746"/>
            <a:chExt cx="7772400" cy="179475"/>
          </a:xfrm>
        </p:grpSpPr>
        <p:sp>
          <p:nvSpPr>
            <p:cNvPr id="17" name="Rectangle 16"/>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19" name="Rectangle 18"/>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
        <p:nvSpPr>
          <p:cNvPr id="23" name="Text Placeholder 22"/>
          <p:cNvSpPr>
            <a:spLocks noGrp="1"/>
          </p:cNvSpPr>
          <p:nvPr>
            <p:ph type="body" sz="quarter" idx="13"/>
          </p:nvPr>
        </p:nvSpPr>
        <p:spPr>
          <a:xfrm>
            <a:off x="310162" y="0"/>
            <a:ext cx="7986713" cy="708422"/>
          </a:xfrm>
        </p:spPr>
        <p:txBody>
          <a:bodyPr anchor="ctr">
            <a:normAutofit/>
          </a:bodyPr>
          <a:lstStyle>
            <a:lvl1pPr marL="0" indent="0">
              <a:buNone/>
              <a:defRPr sz="3600">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6" name="Text Placeholder 25"/>
          <p:cNvSpPr>
            <a:spLocks noGrp="1"/>
          </p:cNvSpPr>
          <p:nvPr>
            <p:ph type="body" sz="quarter" idx="14" hasCustomPrompt="1"/>
          </p:nvPr>
        </p:nvSpPr>
        <p:spPr>
          <a:xfrm>
            <a:off x="3569790" y="2589610"/>
            <a:ext cx="1968500" cy="652462"/>
          </a:xfrm>
        </p:spPr>
        <p:txBody>
          <a:bodyPr anchor="ctr">
            <a:noAutofit/>
          </a:bodyPr>
          <a:lstStyle>
            <a:lvl1pPr marL="0" indent="0" algn="ctr">
              <a:buNone/>
              <a:defRPr sz="1800">
                <a:solidFill>
                  <a:schemeClr val="bg1"/>
                </a:solidFill>
              </a:defRPr>
            </a:lvl1pPr>
          </a:lstStyle>
          <a:p>
            <a:pPr lvl="0"/>
            <a:r>
              <a:rPr lang="en-US" dirty="0"/>
              <a:t>CLICK TO EDIT MASTER TEXT STYLE</a:t>
            </a:r>
          </a:p>
        </p:txBody>
      </p:sp>
      <p:sp>
        <p:nvSpPr>
          <p:cNvPr id="28" name="Text Placeholder 27"/>
          <p:cNvSpPr>
            <a:spLocks noGrp="1"/>
          </p:cNvSpPr>
          <p:nvPr>
            <p:ph type="body" sz="quarter" idx="15" hasCustomPrompt="1"/>
          </p:nvPr>
        </p:nvSpPr>
        <p:spPr>
          <a:xfrm>
            <a:off x="5538290" y="2589610"/>
            <a:ext cx="1968500" cy="652462"/>
          </a:xfrm>
        </p:spPr>
        <p:txBody>
          <a:bodyPr anchor="ctr">
            <a:noAutofit/>
          </a:bodyPr>
          <a:lstStyle>
            <a:lvl1pPr marL="0" indent="0" algn="ctr">
              <a:buNone/>
              <a:defRPr sz="180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a:t>
            </a:r>
          </a:p>
        </p:txBody>
      </p:sp>
    </p:spTree>
    <p:extLst>
      <p:ext uri="{BB962C8B-B14F-4D97-AF65-F5344CB8AC3E}">
        <p14:creationId xmlns:p14="http://schemas.microsoft.com/office/powerpoint/2010/main" val="1135514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Rectangle 9"/>
          <p:cNvSpPr/>
          <p:nvPr userDrawn="1"/>
        </p:nvSpPr>
        <p:spPr>
          <a:xfrm>
            <a:off x="239899" y="4582584"/>
            <a:ext cx="2229555" cy="3902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 name="Picture Placeholder 2"/>
          <p:cNvSpPr>
            <a:spLocks noGrp="1"/>
          </p:cNvSpPr>
          <p:nvPr>
            <p:ph type="pic" idx="1"/>
          </p:nvPr>
        </p:nvSpPr>
        <p:spPr>
          <a:xfrm>
            <a:off x="-15075" y="0"/>
            <a:ext cx="9186334" cy="4185826"/>
          </a:xfrm>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Rectangle 8"/>
          <p:cNvSpPr/>
          <p:nvPr userDrawn="1"/>
        </p:nvSpPr>
        <p:spPr>
          <a:xfrm>
            <a:off x="-42334" y="4233334"/>
            <a:ext cx="9242778" cy="916571"/>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 name="Text Placeholder 3"/>
          <p:cNvSpPr>
            <a:spLocks noGrp="1"/>
          </p:cNvSpPr>
          <p:nvPr>
            <p:ph type="body" sz="half" idx="2"/>
          </p:nvPr>
        </p:nvSpPr>
        <p:spPr>
          <a:xfrm>
            <a:off x="465844" y="4471120"/>
            <a:ext cx="5813600" cy="455768"/>
          </a:xfrm>
        </p:spPr>
        <p:txBody>
          <a:bodyPr anchor="ctr">
            <a:normAutofit/>
          </a:bodyPr>
          <a:lstStyle>
            <a:lvl1pPr marL="0" indent="0">
              <a:buNone/>
              <a:defRPr sz="18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Slide Number Placeholder 5"/>
          <p:cNvSpPr>
            <a:spLocks noGrp="1"/>
          </p:cNvSpPr>
          <p:nvPr>
            <p:ph type="sldNum" sz="quarter" idx="12"/>
          </p:nvPr>
        </p:nvSpPr>
        <p:spPr>
          <a:xfrm>
            <a:off x="6553200" y="4698999"/>
            <a:ext cx="2133600" cy="273844"/>
          </a:xfrm>
        </p:spPr>
        <p:txBody>
          <a:bodyPr/>
          <a:lstStyle>
            <a:lvl1pPr>
              <a:defRPr>
                <a:solidFill>
                  <a:schemeClr val="bg1"/>
                </a:solidFill>
              </a:defRPr>
            </a:lvl1pPr>
          </a:lstStyle>
          <a:p>
            <a:fld id="{8A758EFE-665F-4341-B5B8-2DAEADA52F6C}" type="slidenum">
              <a:rPr lang="en-US" smtClean="0"/>
              <a:pPr/>
              <a:t>‹#›</a:t>
            </a:fld>
            <a:endParaRPr lang="en-US" dirty="0"/>
          </a:p>
        </p:txBody>
      </p:sp>
      <p:grpSp>
        <p:nvGrpSpPr>
          <p:cNvPr id="12" name="Group 11"/>
          <p:cNvGrpSpPr/>
          <p:nvPr userDrawn="1"/>
        </p:nvGrpSpPr>
        <p:grpSpPr>
          <a:xfrm>
            <a:off x="-42334" y="4185826"/>
            <a:ext cx="9203267" cy="47507"/>
            <a:chOff x="685800" y="1794746"/>
            <a:chExt cx="7772400" cy="179475"/>
          </a:xfrm>
        </p:grpSpPr>
        <p:sp>
          <p:nvSpPr>
            <p:cNvPr id="13" name="Rectangle 12"/>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15" name="Rectangle 14"/>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Tree>
    <p:extLst>
      <p:ext uri="{BB962C8B-B14F-4D97-AF65-F5344CB8AC3E}">
        <p14:creationId xmlns:p14="http://schemas.microsoft.com/office/powerpoint/2010/main" val="2839625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10" name="Rectangle 9"/>
          <p:cNvSpPr/>
          <p:nvPr userDrawn="1"/>
        </p:nvSpPr>
        <p:spPr>
          <a:xfrm>
            <a:off x="312469" y="4593469"/>
            <a:ext cx="2229555" cy="5282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 name="Picture Placeholder 2"/>
          <p:cNvSpPr>
            <a:spLocks noGrp="1"/>
          </p:cNvSpPr>
          <p:nvPr>
            <p:ph type="pic" idx="1"/>
          </p:nvPr>
        </p:nvSpPr>
        <p:spPr>
          <a:xfrm>
            <a:off x="-14817" y="0"/>
            <a:ext cx="9186334" cy="4185826"/>
          </a:xfrm>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465844" y="4471120"/>
            <a:ext cx="5813600" cy="455768"/>
          </a:xfrm>
        </p:spPr>
        <p:txBody>
          <a:bodyPr anchor="ctr">
            <a:normAutofit/>
          </a:bodyPr>
          <a:lstStyle>
            <a:lvl1pPr marL="0" indent="0">
              <a:buNone/>
              <a:defRPr sz="1800">
                <a:solidFill>
                  <a:schemeClr val="accent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fld id="{8A758EFE-665F-4341-B5B8-2DAEADA52F6C}" type="slidenum">
              <a:rPr lang="en-US" smtClean="0"/>
              <a:pPr/>
              <a:t>‹#›</a:t>
            </a:fld>
            <a:endParaRPr lang="en-US" dirty="0"/>
          </a:p>
        </p:txBody>
      </p:sp>
      <p:grpSp>
        <p:nvGrpSpPr>
          <p:cNvPr id="21" name="Group 20"/>
          <p:cNvGrpSpPr/>
          <p:nvPr userDrawn="1"/>
        </p:nvGrpSpPr>
        <p:grpSpPr>
          <a:xfrm>
            <a:off x="-42334" y="4185826"/>
            <a:ext cx="9203267" cy="47507"/>
            <a:chOff x="685800" y="1794746"/>
            <a:chExt cx="7772400" cy="179475"/>
          </a:xfrm>
        </p:grpSpPr>
        <p:sp>
          <p:nvSpPr>
            <p:cNvPr id="22" name="Rectangle 21"/>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24" name="Rectangle 23"/>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Tree>
    <p:extLst>
      <p:ext uri="{BB962C8B-B14F-4D97-AF65-F5344CB8AC3E}">
        <p14:creationId xmlns:p14="http://schemas.microsoft.com/office/powerpoint/2010/main" val="3920860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10" name="Rectangle 9"/>
          <p:cNvSpPr/>
          <p:nvPr userDrawn="1"/>
        </p:nvSpPr>
        <p:spPr>
          <a:xfrm>
            <a:off x="363798" y="4553643"/>
            <a:ext cx="2229555" cy="58985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 name="Picture Placeholder 2"/>
          <p:cNvSpPr>
            <a:spLocks noGrp="1"/>
          </p:cNvSpPr>
          <p:nvPr>
            <p:ph type="pic" idx="1"/>
          </p:nvPr>
        </p:nvSpPr>
        <p:spPr>
          <a:xfrm>
            <a:off x="-25400" y="1011586"/>
            <a:ext cx="9186334" cy="4138319"/>
          </a:xfrm>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Rectangle 8"/>
          <p:cNvSpPr/>
          <p:nvPr userDrawn="1"/>
        </p:nvSpPr>
        <p:spPr>
          <a:xfrm>
            <a:off x="-21167" y="-3292"/>
            <a:ext cx="9178768" cy="96737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 name="Text Placeholder 3"/>
          <p:cNvSpPr>
            <a:spLocks noGrp="1"/>
          </p:cNvSpPr>
          <p:nvPr>
            <p:ph type="body" sz="half" idx="2"/>
          </p:nvPr>
        </p:nvSpPr>
        <p:spPr>
          <a:xfrm>
            <a:off x="465844" y="231435"/>
            <a:ext cx="8220956" cy="455768"/>
          </a:xfrm>
        </p:spPr>
        <p:txBody>
          <a:bodyPr anchor="ctr">
            <a:normAutofit/>
          </a:bodyPr>
          <a:lstStyle>
            <a:lvl1pPr marL="0" indent="0">
              <a:buNone/>
              <a:defRPr sz="28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Slide Number Placeholder 5"/>
          <p:cNvSpPr>
            <a:spLocks noGrp="1"/>
          </p:cNvSpPr>
          <p:nvPr>
            <p:ph type="sldNum" sz="quarter" idx="12"/>
          </p:nvPr>
        </p:nvSpPr>
        <p:spPr>
          <a:xfrm>
            <a:off x="6553200" y="4698999"/>
            <a:ext cx="2133600" cy="273844"/>
          </a:xfrm>
        </p:spPr>
        <p:txBody>
          <a:bodyPr/>
          <a:lstStyle>
            <a:lvl1pPr>
              <a:defRPr>
                <a:solidFill>
                  <a:schemeClr val="accent5"/>
                </a:solidFill>
              </a:defRPr>
            </a:lvl1pPr>
          </a:lstStyle>
          <a:p>
            <a:fld id="{8A758EFE-665F-4341-B5B8-2DAEADA52F6C}" type="slidenum">
              <a:rPr lang="en-US" smtClean="0"/>
              <a:pPr/>
              <a:t>‹#›</a:t>
            </a:fld>
            <a:endParaRPr lang="en-US" dirty="0"/>
          </a:p>
        </p:txBody>
      </p:sp>
      <p:grpSp>
        <p:nvGrpSpPr>
          <p:cNvPr id="12" name="Group 11"/>
          <p:cNvGrpSpPr/>
          <p:nvPr userDrawn="1"/>
        </p:nvGrpSpPr>
        <p:grpSpPr>
          <a:xfrm>
            <a:off x="-21168" y="964078"/>
            <a:ext cx="9175834" cy="47507"/>
            <a:chOff x="685800" y="1794746"/>
            <a:chExt cx="7772400" cy="179475"/>
          </a:xfrm>
        </p:grpSpPr>
        <p:sp>
          <p:nvSpPr>
            <p:cNvPr id="13" name="Rectangle 12"/>
            <p:cNvSpPr/>
            <p:nvPr userDrawn="1"/>
          </p:nvSpPr>
          <p:spPr>
            <a:xfrm>
              <a:off x="685800" y="1794746"/>
              <a:ext cx="1170819" cy="179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1856619" y="1794746"/>
              <a:ext cx="2206599" cy="1794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15" name="Rectangle 14"/>
            <p:cNvSpPr/>
            <p:nvPr userDrawn="1"/>
          </p:nvSpPr>
          <p:spPr>
            <a:xfrm>
              <a:off x="4063218" y="1794746"/>
              <a:ext cx="4394982" cy="17947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grpSp>
    </p:spTree>
    <p:extLst>
      <p:ext uri="{BB962C8B-B14F-4D97-AF65-F5344CB8AC3E}">
        <p14:creationId xmlns:p14="http://schemas.microsoft.com/office/powerpoint/2010/main" val="22798520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1E156-7D52-9BDC-7634-C8269265F281}"/>
              </a:ext>
            </a:extLst>
          </p:cNvPr>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5B2A87C-8C09-F928-BC57-C4E2DC23B755}"/>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FE36C9-7393-573F-B303-067BB8EEE051}"/>
              </a:ext>
            </a:extLst>
          </p:cNvPr>
          <p:cNvSpPr>
            <a:spLocks noGrp="1"/>
          </p:cNvSpPr>
          <p:nvPr>
            <p:ph type="dt" sz="half" idx="10"/>
          </p:nvPr>
        </p:nvSpPr>
        <p:spPr/>
        <p:txBody>
          <a:bodyPr/>
          <a:lstStyle/>
          <a:p>
            <a:fld id="{9B3DADCE-F432-C348-9655-2BF87C6A8A30}" type="datetimeFigureOut">
              <a:rPr lang="en-US" smtClean="0"/>
              <a:t>2/22/26</a:t>
            </a:fld>
            <a:endParaRPr lang="en-US"/>
          </a:p>
        </p:txBody>
      </p:sp>
      <p:sp>
        <p:nvSpPr>
          <p:cNvPr id="5" name="Footer Placeholder 4">
            <a:extLst>
              <a:ext uri="{FF2B5EF4-FFF2-40B4-BE49-F238E27FC236}">
                <a16:creationId xmlns:a16="http://schemas.microsoft.com/office/drawing/2014/main" id="{B2C8E965-CFFB-3CF5-2BAC-C8B2FD628A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E8F4AA-1F75-0F0D-D5DA-EE616414EFE5}"/>
              </a:ext>
            </a:extLst>
          </p:cNvPr>
          <p:cNvSpPr>
            <a:spLocks noGrp="1"/>
          </p:cNvSpPr>
          <p:nvPr>
            <p:ph type="sldNum" sz="quarter" idx="12"/>
          </p:nvPr>
        </p:nvSpPr>
        <p:spPr/>
        <p:txBody>
          <a:bodyPr/>
          <a:lstStyle/>
          <a:p>
            <a:fld id="{2DC1954A-0147-CD4D-8BAB-150E4A0AA1EB}" type="slidenum">
              <a:rPr lang="en-US" smtClean="0"/>
              <a:t>‹#›</a:t>
            </a:fld>
            <a:endParaRPr lang="en-US"/>
          </a:p>
        </p:txBody>
      </p:sp>
    </p:spTree>
    <p:extLst>
      <p:ext uri="{BB962C8B-B14F-4D97-AF65-F5344CB8AC3E}">
        <p14:creationId xmlns:p14="http://schemas.microsoft.com/office/powerpoint/2010/main" val="4401879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5667D-89AE-7305-B288-EBB27C89C8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39E7AD-42B4-82C7-7050-213E79EA33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6B3ACC-7999-F0D4-136C-0C28F0B76169}"/>
              </a:ext>
            </a:extLst>
          </p:cNvPr>
          <p:cNvSpPr>
            <a:spLocks noGrp="1"/>
          </p:cNvSpPr>
          <p:nvPr>
            <p:ph type="dt" sz="half" idx="10"/>
          </p:nvPr>
        </p:nvSpPr>
        <p:spPr/>
        <p:txBody>
          <a:bodyPr/>
          <a:lstStyle/>
          <a:p>
            <a:fld id="{9B3DADCE-F432-C348-9655-2BF87C6A8A30}" type="datetimeFigureOut">
              <a:rPr lang="en-US" smtClean="0"/>
              <a:t>2/22/26</a:t>
            </a:fld>
            <a:endParaRPr lang="en-US"/>
          </a:p>
        </p:txBody>
      </p:sp>
      <p:sp>
        <p:nvSpPr>
          <p:cNvPr id="5" name="Footer Placeholder 4">
            <a:extLst>
              <a:ext uri="{FF2B5EF4-FFF2-40B4-BE49-F238E27FC236}">
                <a16:creationId xmlns:a16="http://schemas.microsoft.com/office/drawing/2014/main" id="{0A5C80A4-7BD2-66FC-9C54-91B58AE371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2F22B0-BA44-7C73-7770-329733B5470C}"/>
              </a:ext>
            </a:extLst>
          </p:cNvPr>
          <p:cNvSpPr>
            <a:spLocks noGrp="1"/>
          </p:cNvSpPr>
          <p:nvPr>
            <p:ph type="sldNum" sz="quarter" idx="12"/>
          </p:nvPr>
        </p:nvSpPr>
        <p:spPr/>
        <p:txBody>
          <a:bodyPr/>
          <a:lstStyle/>
          <a:p>
            <a:fld id="{2DC1954A-0147-CD4D-8BAB-150E4A0AA1EB}" type="slidenum">
              <a:rPr lang="en-US" smtClean="0"/>
              <a:t>‹#›</a:t>
            </a:fld>
            <a:endParaRPr lang="en-US"/>
          </a:p>
        </p:txBody>
      </p:sp>
    </p:spTree>
    <p:extLst>
      <p:ext uri="{BB962C8B-B14F-4D97-AF65-F5344CB8AC3E}">
        <p14:creationId xmlns:p14="http://schemas.microsoft.com/office/powerpoint/2010/main" val="16947057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71108-A9C5-83EB-21ED-951820AD5A6E}"/>
              </a:ext>
            </a:extLst>
          </p:cNvPr>
          <p:cNvSpPr>
            <a:spLocks noGrp="1"/>
          </p:cNvSpPr>
          <p:nvPr>
            <p:ph type="title"/>
          </p:nvPr>
        </p:nvSpPr>
        <p:spPr>
          <a:xfrm>
            <a:off x="623888" y="1282700"/>
            <a:ext cx="7886700" cy="21399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F48B73-84B9-E231-AEAF-23DCF9706B9B}"/>
              </a:ext>
            </a:extLst>
          </p:cNvPr>
          <p:cNvSpPr>
            <a:spLocks noGrp="1"/>
          </p:cNvSpPr>
          <p:nvPr>
            <p:ph type="body" idx="1"/>
          </p:nvPr>
        </p:nvSpPr>
        <p:spPr>
          <a:xfrm>
            <a:off x="623888" y="3441700"/>
            <a:ext cx="7886700" cy="1125538"/>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534901-0E6D-B024-924A-B84174F4BEB6}"/>
              </a:ext>
            </a:extLst>
          </p:cNvPr>
          <p:cNvSpPr>
            <a:spLocks noGrp="1"/>
          </p:cNvSpPr>
          <p:nvPr>
            <p:ph type="dt" sz="half" idx="10"/>
          </p:nvPr>
        </p:nvSpPr>
        <p:spPr/>
        <p:txBody>
          <a:bodyPr/>
          <a:lstStyle/>
          <a:p>
            <a:fld id="{9B3DADCE-F432-C348-9655-2BF87C6A8A30}" type="datetimeFigureOut">
              <a:rPr lang="en-US" smtClean="0"/>
              <a:t>2/22/26</a:t>
            </a:fld>
            <a:endParaRPr lang="en-US"/>
          </a:p>
        </p:txBody>
      </p:sp>
      <p:sp>
        <p:nvSpPr>
          <p:cNvPr id="5" name="Footer Placeholder 4">
            <a:extLst>
              <a:ext uri="{FF2B5EF4-FFF2-40B4-BE49-F238E27FC236}">
                <a16:creationId xmlns:a16="http://schemas.microsoft.com/office/drawing/2014/main" id="{C4B17390-5EBA-60A3-7768-ADA52E6E55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A9D91-D4AF-A977-5BDC-D7825D3C6F9F}"/>
              </a:ext>
            </a:extLst>
          </p:cNvPr>
          <p:cNvSpPr>
            <a:spLocks noGrp="1"/>
          </p:cNvSpPr>
          <p:nvPr>
            <p:ph type="sldNum" sz="quarter" idx="12"/>
          </p:nvPr>
        </p:nvSpPr>
        <p:spPr/>
        <p:txBody>
          <a:bodyPr/>
          <a:lstStyle/>
          <a:p>
            <a:fld id="{2DC1954A-0147-CD4D-8BAB-150E4A0AA1EB}" type="slidenum">
              <a:rPr lang="en-US" smtClean="0"/>
              <a:t>‹#›</a:t>
            </a:fld>
            <a:endParaRPr lang="en-US"/>
          </a:p>
        </p:txBody>
      </p:sp>
    </p:spTree>
    <p:extLst>
      <p:ext uri="{BB962C8B-B14F-4D97-AF65-F5344CB8AC3E}">
        <p14:creationId xmlns:p14="http://schemas.microsoft.com/office/powerpoint/2010/main" val="1930112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F3F16-96DA-6004-3990-A13AB36EA9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C4FEB6-A3E8-258E-AD95-D7DD06B7A475}"/>
              </a:ext>
            </a:extLst>
          </p:cNvPr>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947BE1-4513-9DC5-DC37-4B0AFCE29350}"/>
              </a:ext>
            </a:extLst>
          </p:cNvPr>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0B2213-E462-E095-00BB-470B2708BC39}"/>
              </a:ext>
            </a:extLst>
          </p:cNvPr>
          <p:cNvSpPr>
            <a:spLocks noGrp="1"/>
          </p:cNvSpPr>
          <p:nvPr>
            <p:ph type="dt" sz="half" idx="10"/>
          </p:nvPr>
        </p:nvSpPr>
        <p:spPr/>
        <p:txBody>
          <a:bodyPr/>
          <a:lstStyle/>
          <a:p>
            <a:fld id="{9B3DADCE-F432-C348-9655-2BF87C6A8A30}" type="datetimeFigureOut">
              <a:rPr lang="en-US" smtClean="0"/>
              <a:t>2/22/26</a:t>
            </a:fld>
            <a:endParaRPr lang="en-US"/>
          </a:p>
        </p:txBody>
      </p:sp>
      <p:sp>
        <p:nvSpPr>
          <p:cNvPr id="6" name="Footer Placeholder 5">
            <a:extLst>
              <a:ext uri="{FF2B5EF4-FFF2-40B4-BE49-F238E27FC236}">
                <a16:creationId xmlns:a16="http://schemas.microsoft.com/office/drawing/2014/main" id="{55791691-1A22-B184-04AA-4185A64189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C17897-E4C5-6E8C-78E2-67AEB7F2D968}"/>
              </a:ext>
            </a:extLst>
          </p:cNvPr>
          <p:cNvSpPr>
            <a:spLocks noGrp="1"/>
          </p:cNvSpPr>
          <p:nvPr>
            <p:ph type="sldNum" sz="quarter" idx="12"/>
          </p:nvPr>
        </p:nvSpPr>
        <p:spPr/>
        <p:txBody>
          <a:bodyPr/>
          <a:lstStyle/>
          <a:p>
            <a:fld id="{2DC1954A-0147-CD4D-8BAB-150E4A0AA1EB}" type="slidenum">
              <a:rPr lang="en-US" smtClean="0"/>
              <a:t>‹#›</a:t>
            </a:fld>
            <a:endParaRPr lang="en-US"/>
          </a:p>
        </p:txBody>
      </p:sp>
    </p:spTree>
    <p:extLst>
      <p:ext uri="{BB962C8B-B14F-4D97-AF65-F5344CB8AC3E}">
        <p14:creationId xmlns:p14="http://schemas.microsoft.com/office/powerpoint/2010/main" val="31541407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51764-D96F-87C3-2455-2ADACFE9FAEB}"/>
              </a:ext>
            </a:extLst>
          </p:cNvPr>
          <p:cNvSpPr>
            <a:spLocks noGrp="1"/>
          </p:cNvSpPr>
          <p:nvPr>
            <p:ph type="title"/>
          </p:nvPr>
        </p:nvSpPr>
        <p:spPr>
          <a:xfrm>
            <a:off x="630238" y="274638"/>
            <a:ext cx="7886700" cy="9937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EE7B29-0D7E-557E-6C4B-07BEF2CBB02C}"/>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E15B48-9552-518B-9C7C-EBA185951C83}"/>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7396A6-185F-D7C9-ADD4-A1A46EBB76C8}"/>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121016-60FF-6DA2-BFE6-447B1255E90E}"/>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4C0011-29EF-D878-4286-4B4362D263C9}"/>
              </a:ext>
            </a:extLst>
          </p:cNvPr>
          <p:cNvSpPr>
            <a:spLocks noGrp="1"/>
          </p:cNvSpPr>
          <p:nvPr>
            <p:ph type="dt" sz="half" idx="10"/>
          </p:nvPr>
        </p:nvSpPr>
        <p:spPr/>
        <p:txBody>
          <a:bodyPr/>
          <a:lstStyle/>
          <a:p>
            <a:fld id="{9B3DADCE-F432-C348-9655-2BF87C6A8A30}" type="datetimeFigureOut">
              <a:rPr lang="en-US" smtClean="0"/>
              <a:t>2/22/26</a:t>
            </a:fld>
            <a:endParaRPr lang="en-US"/>
          </a:p>
        </p:txBody>
      </p:sp>
      <p:sp>
        <p:nvSpPr>
          <p:cNvPr id="8" name="Footer Placeholder 7">
            <a:extLst>
              <a:ext uri="{FF2B5EF4-FFF2-40B4-BE49-F238E27FC236}">
                <a16:creationId xmlns:a16="http://schemas.microsoft.com/office/drawing/2014/main" id="{A8D8675C-A892-DBAA-18B4-0C6640E1C5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08C7CF-0570-16CC-FD09-64DB35430FE1}"/>
              </a:ext>
            </a:extLst>
          </p:cNvPr>
          <p:cNvSpPr>
            <a:spLocks noGrp="1"/>
          </p:cNvSpPr>
          <p:nvPr>
            <p:ph type="sldNum" sz="quarter" idx="12"/>
          </p:nvPr>
        </p:nvSpPr>
        <p:spPr/>
        <p:txBody>
          <a:bodyPr/>
          <a:lstStyle/>
          <a:p>
            <a:fld id="{2DC1954A-0147-CD4D-8BAB-150E4A0AA1EB}" type="slidenum">
              <a:rPr lang="en-US" smtClean="0"/>
              <a:t>‹#›</a:t>
            </a:fld>
            <a:endParaRPr lang="en-US"/>
          </a:p>
        </p:txBody>
      </p:sp>
    </p:spTree>
    <p:extLst>
      <p:ext uri="{BB962C8B-B14F-4D97-AF65-F5344CB8AC3E}">
        <p14:creationId xmlns:p14="http://schemas.microsoft.com/office/powerpoint/2010/main" val="22101508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6EF1E-8B23-59A0-FC5F-9BC54866DA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84A4DE-0CD4-0AE3-EC8B-2A726BA706C9}"/>
              </a:ext>
            </a:extLst>
          </p:cNvPr>
          <p:cNvSpPr>
            <a:spLocks noGrp="1"/>
          </p:cNvSpPr>
          <p:nvPr>
            <p:ph type="dt" sz="half" idx="10"/>
          </p:nvPr>
        </p:nvSpPr>
        <p:spPr/>
        <p:txBody>
          <a:bodyPr/>
          <a:lstStyle/>
          <a:p>
            <a:fld id="{9B3DADCE-F432-C348-9655-2BF87C6A8A30}" type="datetimeFigureOut">
              <a:rPr lang="en-US" smtClean="0"/>
              <a:t>2/22/26</a:t>
            </a:fld>
            <a:endParaRPr lang="en-US"/>
          </a:p>
        </p:txBody>
      </p:sp>
      <p:sp>
        <p:nvSpPr>
          <p:cNvPr id="4" name="Footer Placeholder 3">
            <a:extLst>
              <a:ext uri="{FF2B5EF4-FFF2-40B4-BE49-F238E27FC236}">
                <a16:creationId xmlns:a16="http://schemas.microsoft.com/office/drawing/2014/main" id="{4D1904E0-00AA-3AAB-EE17-C096CFA59E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E3EDF5-9734-ACDF-36C7-AE451D1E428C}"/>
              </a:ext>
            </a:extLst>
          </p:cNvPr>
          <p:cNvSpPr>
            <a:spLocks noGrp="1"/>
          </p:cNvSpPr>
          <p:nvPr>
            <p:ph type="sldNum" sz="quarter" idx="12"/>
          </p:nvPr>
        </p:nvSpPr>
        <p:spPr/>
        <p:txBody>
          <a:bodyPr/>
          <a:lstStyle/>
          <a:p>
            <a:fld id="{2DC1954A-0147-CD4D-8BAB-150E4A0AA1EB}" type="slidenum">
              <a:rPr lang="en-US" smtClean="0"/>
              <a:t>‹#›</a:t>
            </a:fld>
            <a:endParaRPr lang="en-US"/>
          </a:p>
        </p:txBody>
      </p:sp>
    </p:spTree>
    <p:extLst>
      <p:ext uri="{BB962C8B-B14F-4D97-AF65-F5344CB8AC3E}">
        <p14:creationId xmlns:p14="http://schemas.microsoft.com/office/powerpoint/2010/main" val="3888389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DDDE0D-5942-CC75-5620-73D970E3839E}"/>
              </a:ext>
            </a:extLst>
          </p:cNvPr>
          <p:cNvSpPr>
            <a:spLocks noGrp="1"/>
          </p:cNvSpPr>
          <p:nvPr>
            <p:ph type="dt" sz="half" idx="10"/>
          </p:nvPr>
        </p:nvSpPr>
        <p:spPr/>
        <p:txBody>
          <a:bodyPr/>
          <a:lstStyle/>
          <a:p>
            <a:fld id="{9B3DADCE-F432-C348-9655-2BF87C6A8A30}" type="datetimeFigureOut">
              <a:rPr lang="en-US" smtClean="0"/>
              <a:t>2/22/26</a:t>
            </a:fld>
            <a:endParaRPr lang="en-US"/>
          </a:p>
        </p:txBody>
      </p:sp>
      <p:sp>
        <p:nvSpPr>
          <p:cNvPr id="3" name="Footer Placeholder 2">
            <a:extLst>
              <a:ext uri="{FF2B5EF4-FFF2-40B4-BE49-F238E27FC236}">
                <a16:creationId xmlns:a16="http://schemas.microsoft.com/office/drawing/2014/main" id="{56555462-A579-02FC-19D2-9CE17F6337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080231-C69A-FC50-B88C-AF9459591CD3}"/>
              </a:ext>
            </a:extLst>
          </p:cNvPr>
          <p:cNvSpPr>
            <a:spLocks noGrp="1"/>
          </p:cNvSpPr>
          <p:nvPr>
            <p:ph type="sldNum" sz="quarter" idx="12"/>
          </p:nvPr>
        </p:nvSpPr>
        <p:spPr/>
        <p:txBody>
          <a:bodyPr/>
          <a:lstStyle/>
          <a:p>
            <a:fld id="{2DC1954A-0147-CD4D-8BAB-150E4A0AA1EB}" type="slidenum">
              <a:rPr lang="en-US" smtClean="0"/>
              <a:t>‹#›</a:t>
            </a:fld>
            <a:endParaRPr lang="en-US"/>
          </a:p>
        </p:txBody>
      </p:sp>
    </p:spTree>
    <p:extLst>
      <p:ext uri="{BB962C8B-B14F-4D97-AF65-F5344CB8AC3E}">
        <p14:creationId xmlns:p14="http://schemas.microsoft.com/office/powerpoint/2010/main" val="20645136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C7B5A-3913-F7AA-F00D-F803E0402E3A}"/>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75C35F-63FC-E956-FCF3-B849A550C5BE}"/>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0FA471-6BBE-8CC9-85DD-9C20CD759ADC}"/>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6C9FC6-5484-8205-3410-DE7FB5AFCF11}"/>
              </a:ext>
            </a:extLst>
          </p:cNvPr>
          <p:cNvSpPr>
            <a:spLocks noGrp="1"/>
          </p:cNvSpPr>
          <p:nvPr>
            <p:ph type="dt" sz="half" idx="10"/>
          </p:nvPr>
        </p:nvSpPr>
        <p:spPr/>
        <p:txBody>
          <a:bodyPr/>
          <a:lstStyle/>
          <a:p>
            <a:fld id="{9B3DADCE-F432-C348-9655-2BF87C6A8A30}" type="datetimeFigureOut">
              <a:rPr lang="en-US" smtClean="0"/>
              <a:t>2/22/26</a:t>
            </a:fld>
            <a:endParaRPr lang="en-US"/>
          </a:p>
        </p:txBody>
      </p:sp>
      <p:sp>
        <p:nvSpPr>
          <p:cNvPr id="6" name="Footer Placeholder 5">
            <a:extLst>
              <a:ext uri="{FF2B5EF4-FFF2-40B4-BE49-F238E27FC236}">
                <a16:creationId xmlns:a16="http://schemas.microsoft.com/office/drawing/2014/main" id="{09FFB475-E9D0-4A54-D99E-10A17E31F7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E05EBF-71F3-42AA-9B56-C5E42B35A8E1}"/>
              </a:ext>
            </a:extLst>
          </p:cNvPr>
          <p:cNvSpPr>
            <a:spLocks noGrp="1"/>
          </p:cNvSpPr>
          <p:nvPr>
            <p:ph type="sldNum" sz="quarter" idx="12"/>
          </p:nvPr>
        </p:nvSpPr>
        <p:spPr/>
        <p:txBody>
          <a:bodyPr/>
          <a:lstStyle/>
          <a:p>
            <a:fld id="{2DC1954A-0147-CD4D-8BAB-150E4A0AA1EB}" type="slidenum">
              <a:rPr lang="en-US" smtClean="0"/>
              <a:t>‹#›</a:t>
            </a:fld>
            <a:endParaRPr lang="en-US"/>
          </a:p>
        </p:txBody>
      </p:sp>
    </p:spTree>
    <p:extLst>
      <p:ext uri="{BB962C8B-B14F-4D97-AF65-F5344CB8AC3E}">
        <p14:creationId xmlns:p14="http://schemas.microsoft.com/office/powerpoint/2010/main" val="38333982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0D00C-EBF1-E4FA-1009-015AC64BD180}"/>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12591D-BC1B-B858-7AFD-DAAB79F98CBA}"/>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4CE926-5AAE-7A89-9FF8-5F31CFE2CB0B}"/>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B8A8F7-2923-7596-56A4-CBC6A27029CF}"/>
              </a:ext>
            </a:extLst>
          </p:cNvPr>
          <p:cNvSpPr>
            <a:spLocks noGrp="1"/>
          </p:cNvSpPr>
          <p:nvPr>
            <p:ph type="dt" sz="half" idx="10"/>
          </p:nvPr>
        </p:nvSpPr>
        <p:spPr/>
        <p:txBody>
          <a:bodyPr/>
          <a:lstStyle/>
          <a:p>
            <a:fld id="{9B3DADCE-F432-C348-9655-2BF87C6A8A30}" type="datetimeFigureOut">
              <a:rPr lang="en-US" smtClean="0"/>
              <a:t>2/22/26</a:t>
            </a:fld>
            <a:endParaRPr lang="en-US"/>
          </a:p>
        </p:txBody>
      </p:sp>
      <p:sp>
        <p:nvSpPr>
          <p:cNvPr id="6" name="Footer Placeholder 5">
            <a:extLst>
              <a:ext uri="{FF2B5EF4-FFF2-40B4-BE49-F238E27FC236}">
                <a16:creationId xmlns:a16="http://schemas.microsoft.com/office/drawing/2014/main" id="{EFE11C45-D6BF-D377-2AA5-830316829A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446B65-4E2D-9E3C-22F0-4A8F48E7F477}"/>
              </a:ext>
            </a:extLst>
          </p:cNvPr>
          <p:cNvSpPr>
            <a:spLocks noGrp="1"/>
          </p:cNvSpPr>
          <p:nvPr>
            <p:ph type="sldNum" sz="quarter" idx="12"/>
          </p:nvPr>
        </p:nvSpPr>
        <p:spPr/>
        <p:txBody>
          <a:bodyPr/>
          <a:lstStyle/>
          <a:p>
            <a:fld id="{2DC1954A-0147-CD4D-8BAB-150E4A0AA1EB}" type="slidenum">
              <a:rPr lang="en-US" smtClean="0"/>
              <a:t>‹#›</a:t>
            </a:fld>
            <a:endParaRPr lang="en-US"/>
          </a:p>
        </p:txBody>
      </p:sp>
    </p:spTree>
    <p:extLst>
      <p:ext uri="{BB962C8B-B14F-4D97-AF65-F5344CB8AC3E}">
        <p14:creationId xmlns:p14="http://schemas.microsoft.com/office/powerpoint/2010/main" val="20731087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6543A-AD84-1B2A-B8D8-32D775DFCB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7FA1BD-A6B6-030A-1676-D7A752B407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FA83DE-B411-168C-8DEF-DC1B62C62CCB}"/>
              </a:ext>
            </a:extLst>
          </p:cNvPr>
          <p:cNvSpPr>
            <a:spLocks noGrp="1"/>
          </p:cNvSpPr>
          <p:nvPr>
            <p:ph type="dt" sz="half" idx="10"/>
          </p:nvPr>
        </p:nvSpPr>
        <p:spPr/>
        <p:txBody>
          <a:bodyPr/>
          <a:lstStyle/>
          <a:p>
            <a:fld id="{9B3DADCE-F432-C348-9655-2BF87C6A8A30}" type="datetimeFigureOut">
              <a:rPr lang="en-US" smtClean="0"/>
              <a:t>2/22/26</a:t>
            </a:fld>
            <a:endParaRPr lang="en-US"/>
          </a:p>
        </p:txBody>
      </p:sp>
      <p:sp>
        <p:nvSpPr>
          <p:cNvPr id="5" name="Footer Placeholder 4">
            <a:extLst>
              <a:ext uri="{FF2B5EF4-FFF2-40B4-BE49-F238E27FC236}">
                <a16:creationId xmlns:a16="http://schemas.microsoft.com/office/drawing/2014/main" id="{99BA0AA3-01B4-F265-DA1B-C9914B03DF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88730-966E-38DB-7414-B539FAE6DCCE}"/>
              </a:ext>
            </a:extLst>
          </p:cNvPr>
          <p:cNvSpPr>
            <a:spLocks noGrp="1"/>
          </p:cNvSpPr>
          <p:nvPr>
            <p:ph type="sldNum" sz="quarter" idx="12"/>
          </p:nvPr>
        </p:nvSpPr>
        <p:spPr/>
        <p:txBody>
          <a:bodyPr/>
          <a:lstStyle/>
          <a:p>
            <a:fld id="{2DC1954A-0147-CD4D-8BAB-150E4A0AA1EB}" type="slidenum">
              <a:rPr lang="en-US" smtClean="0"/>
              <a:t>‹#›</a:t>
            </a:fld>
            <a:endParaRPr lang="en-US"/>
          </a:p>
        </p:txBody>
      </p:sp>
    </p:spTree>
    <p:extLst>
      <p:ext uri="{BB962C8B-B14F-4D97-AF65-F5344CB8AC3E}">
        <p14:creationId xmlns:p14="http://schemas.microsoft.com/office/powerpoint/2010/main" val="18616707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1A8EAD-8316-85DA-8FEF-6EF8357C5349}"/>
              </a:ext>
            </a:extLst>
          </p:cNvPr>
          <p:cNvSpPr>
            <a:spLocks noGrp="1"/>
          </p:cNvSpPr>
          <p:nvPr>
            <p:ph type="title" orient="vert"/>
          </p:nvPr>
        </p:nvSpPr>
        <p:spPr>
          <a:xfrm>
            <a:off x="6543675" y="274638"/>
            <a:ext cx="1971675" cy="43576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22B833-643E-508D-AD47-63DC99265060}"/>
              </a:ext>
            </a:extLst>
          </p:cNvPr>
          <p:cNvSpPr>
            <a:spLocks noGrp="1"/>
          </p:cNvSpPr>
          <p:nvPr>
            <p:ph type="body" orient="vert" idx="1"/>
          </p:nvPr>
        </p:nvSpPr>
        <p:spPr>
          <a:xfrm>
            <a:off x="628650" y="274638"/>
            <a:ext cx="5762625" cy="4357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E48F1F-31BB-DD4E-9AF7-9AA65D00D30D}"/>
              </a:ext>
            </a:extLst>
          </p:cNvPr>
          <p:cNvSpPr>
            <a:spLocks noGrp="1"/>
          </p:cNvSpPr>
          <p:nvPr>
            <p:ph type="dt" sz="half" idx="10"/>
          </p:nvPr>
        </p:nvSpPr>
        <p:spPr/>
        <p:txBody>
          <a:bodyPr/>
          <a:lstStyle/>
          <a:p>
            <a:fld id="{9B3DADCE-F432-C348-9655-2BF87C6A8A30}" type="datetimeFigureOut">
              <a:rPr lang="en-US" smtClean="0"/>
              <a:t>2/22/26</a:t>
            </a:fld>
            <a:endParaRPr lang="en-US"/>
          </a:p>
        </p:txBody>
      </p:sp>
      <p:sp>
        <p:nvSpPr>
          <p:cNvPr id="5" name="Footer Placeholder 4">
            <a:extLst>
              <a:ext uri="{FF2B5EF4-FFF2-40B4-BE49-F238E27FC236}">
                <a16:creationId xmlns:a16="http://schemas.microsoft.com/office/drawing/2014/main" id="{BA3D56EC-B8B4-E8F1-DF18-392738E972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9040E5-83C1-5DDA-DF3B-F0F236F1BFC8}"/>
              </a:ext>
            </a:extLst>
          </p:cNvPr>
          <p:cNvSpPr>
            <a:spLocks noGrp="1"/>
          </p:cNvSpPr>
          <p:nvPr>
            <p:ph type="sldNum" sz="quarter" idx="12"/>
          </p:nvPr>
        </p:nvSpPr>
        <p:spPr/>
        <p:txBody>
          <a:bodyPr/>
          <a:lstStyle/>
          <a:p>
            <a:fld id="{2DC1954A-0147-CD4D-8BAB-150E4A0AA1EB}" type="slidenum">
              <a:rPr lang="en-US" smtClean="0"/>
              <a:t>‹#›</a:t>
            </a:fld>
            <a:endParaRPr lang="en-US"/>
          </a:p>
        </p:txBody>
      </p:sp>
    </p:spTree>
    <p:extLst>
      <p:ext uri="{BB962C8B-B14F-4D97-AF65-F5344CB8AC3E}">
        <p14:creationId xmlns:p14="http://schemas.microsoft.com/office/powerpoint/2010/main" val="3602255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1-line-bluetext-colorshield.png"/>
          <p:cNvPicPr>
            <a:picLocks/>
          </p:cNvPicPr>
          <p:nvPr userDrawn="1"/>
        </p:nvPicPr>
        <p:blipFill>
          <a:blip r:embed="rId18">
            <a:extLst>
              <a:ext uri="{28A0092B-C50C-407E-A947-70E740481C1C}">
                <a14:useLocalDpi xmlns:a14="http://schemas.microsoft.com/office/drawing/2010/main" val="0"/>
              </a:ext>
            </a:extLst>
          </a:blip>
          <a:stretch>
            <a:fillRect/>
          </a:stretch>
        </p:blipFill>
        <p:spPr>
          <a:xfrm>
            <a:off x="457200" y="4699003"/>
            <a:ext cx="1809092" cy="347472"/>
          </a:xfrm>
          <a:prstGeom prst="rect">
            <a:avLst/>
          </a:prstGeom>
        </p:spPr>
      </p:pic>
      <p:sp>
        <p:nvSpPr>
          <p:cNvPr id="3" name="Text Placeholder 2"/>
          <p:cNvSpPr>
            <a:spLocks noGrp="1"/>
          </p:cNvSpPr>
          <p:nvPr>
            <p:ph type="body" idx="1"/>
          </p:nvPr>
        </p:nvSpPr>
        <p:spPr>
          <a:xfrm>
            <a:off x="430464" y="1029708"/>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latin typeface="Gill Sans"/>
                <a:cs typeface="Gill Sans"/>
              </a:defRPr>
            </a:lvl1pPr>
          </a:lstStyle>
          <a:p>
            <a:endParaRPr lang="en-US" dirty="0"/>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latin typeface="Gill Sans"/>
                <a:cs typeface="Gill Sans"/>
              </a:defRPr>
            </a:lvl1pPr>
          </a:lstStyle>
          <a:p>
            <a:fld id="{8A758EFE-665F-4341-B5B8-2DAEADA52F6C}" type="slidenum">
              <a:rPr lang="en-US" smtClean="0"/>
              <a:pPr/>
              <a:t>‹#›</a:t>
            </a:fld>
            <a:endParaRPr lang="en-US" dirty="0"/>
          </a:p>
        </p:txBody>
      </p:sp>
      <p:sp>
        <p:nvSpPr>
          <p:cNvPr id="20" name="Title Placeholder 1"/>
          <p:cNvSpPr>
            <a:spLocks noGrp="1"/>
          </p:cNvSpPr>
          <p:nvPr>
            <p:ph type="title"/>
          </p:nvPr>
        </p:nvSpPr>
        <p:spPr>
          <a:xfrm>
            <a:off x="323520" y="-19089"/>
            <a:ext cx="8229600" cy="7279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807833175"/>
      </p:ext>
    </p:extLst>
  </p:cSld>
  <p:clrMap bg1="lt1" tx1="dk1" bg2="lt2" tx2="dk2" accent1="accent1" accent2="accent2" accent3="accent3" accent4="accent4" accent5="accent5" accent6="accent6" hlink="hlink" folHlink="folHlink"/>
  <p:sldLayoutIdLst>
    <p:sldLayoutId id="2147483661" r:id="rId1"/>
    <p:sldLayoutId id="2147483659" r:id="rId2"/>
    <p:sldLayoutId id="2147483660" r:id="rId3"/>
    <p:sldLayoutId id="2147483668" r:id="rId4"/>
    <p:sldLayoutId id="2147483658" r:id="rId5"/>
    <p:sldLayoutId id="2147483667" r:id="rId6"/>
    <p:sldLayoutId id="2147483652" r:id="rId7"/>
    <p:sldLayoutId id="2147483653" r:id="rId8"/>
    <p:sldLayoutId id="2147483671" r:id="rId9"/>
    <p:sldLayoutId id="2147483672" r:id="rId10"/>
    <p:sldLayoutId id="2147483654" r:id="rId11"/>
    <p:sldLayoutId id="2147483655" r:id="rId12"/>
    <p:sldLayoutId id="2147483656" r:id="rId13"/>
    <p:sldLayoutId id="2147483657" r:id="rId14"/>
    <p:sldLayoutId id="2147483666" r:id="rId15"/>
    <p:sldLayoutId id="2147483669" r:id="rId16"/>
  </p:sldLayoutIdLst>
  <p:hf hdr="0" ftr="0" dt="0"/>
  <p:txStyles>
    <p:titleStyle>
      <a:lvl1pPr algn="l" defTabSz="457200" rtl="0" eaLnBrk="1" latinLnBrk="0" hangingPunct="1">
        <a:spcBef>
          <a:spcPct val="0"/>
        </a:spcBef>
        <a:buNone/>
        <a:defRPr sz="3600" kern="1200">
          <a:solidFill>
            <a:srgbClr val="95001A"/>
          </a:solidFill>
          <a:latin typeface="Gill Sans"/>
          <a:ea typeface="+mj-ea"/>
          <a:cs typeface="Gill Sans"/>
        </a:defRPr>
      </a:lvl1pPr>
    </p:titleStyle>
    <p:body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B44E85-0BB1-F63A-4598-A5EBF4471B1D}"/>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446C14-C42C-825D-30A0-C53015F7606A}"/>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373B3B-D349-4BA8-BDE3-8F3E0FCD7268}"/>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82000"/>
                  </a:schemeClr>
                </a:solidFill>
              </a:defRPr>
            </a:lvl1pPr>
          </a:lstStyle>
          <a:p>
            <a:fld id="{9B3DADCE-F432-C348-9655-2BF87C6A8A30}" type="datetimeFigureOut">
              <a:rPr lang="en-US" smtClean="0"/>
              <a:t>2/22/26</a:t>
            </a:fld>
            <a:endParaRPr lang="en-US"/>
          </a:p>
        </p:txBody>
      </p:sp>
      <p:sp>
        <p:nvSpPr>
          <p:cNvPr id="5" name="Footer Placeholder 4">
            <a:extLst>
              <a:ext uri="{FF2B5EF4-FFF2-40B4-BE49-F238E27FC236}">
                <a16:creationId xmlns:a16="http://schemas.microsoft.com/office/drawing/2014/main" id="{9A4D959E-531B-942C-B088-AA05BF3026F1}"/>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BB99664-9A48-7011-4167-82C4546F48BF}"/>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2DC1954A-0147-CD4D-8BAB-150E4A0AA1EB}" type="slidenum">
              <a:rPr lang="en-US" smtClean="0"/>
              <a:t>‹#›</a:t>
            </a:fld>
            <a:endParaRPr lang="en-US"/>
          </a:p>
        </p:txBody>
      </p:sp>
    </p:spTree>
    <p:extLst>
      <p:ext uri="{BB962C8B-B14F-4D97-AF65-F5344CB8AC3E}">
        <p14:creationId xmlns:p14="http://schemas.microsoft.com/office/powerpoint/2010/main" val="184356999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image" Target="../media/image18.emf"/><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1945E-EC59-F41E-E005-7F9068A56ECC}"/>
              </a:ext>
            </a:extLst>
          </p:cNvPr>
          <p:cNvSpPr>
            <a:spLocks noGrp="1"/>
          </p:cNvSpPr>
          <p:nvPr>
            <p:ph type="ctrTitle"/>
          </p:nvPr>
        </p:nvSpPr>
        <p:spPr>
          <a:xfrm>
            <a:off x="258185" y="1073526"/>
            <a:ext cx="8097006" cy="1747125"/>
          </a:xfrm>
        </p:spPr>
        <p:txBody>
          <a:bodyPr>
            <a:normAutofit/>
          </a:bodyPr>
          <a:lstStyle/>
          <a:p>
            <a:r>
              <a:rPr lang="en-US" sz="2400" dirty="0">
                <a:solidFill>
                  <a:schemeClr val="accent5"/>
                </a:solidFill>
              </a:rPr>
              <a:t>Hardware Accelerated FPGA Divide-and-Conquer Page Placement in Milliseconds</a:t>
            </a:r>
          </a:p>
        </p:txBody>
      </p:sp>
      <p:sp>
        <p:nvSpPr>
          <p:cNvPr id="3" name="Subtitle 2">
            <a:extLst>
              <a:ext uri="{FF2B5EF4-FFF2-40B4-BE49-F238E27FC236}">
                <a16:creationId xmlns:a16="http://schemas.microsoft.com/office/drawing/2014/main" id="{7D7FAC10-0437-296B-F290-4A0AFA884810}"/>
              </a:ext>
            </a:extLst>
          </p:cNvPr>
          <p:cNvSpPr>
            <a:spLocks noGrp="1"/>
          </p:cNvSpPr>
          <p:nvPr>
            <p:ph type="subTitle" idx="1"/>
          </p:nvPr>
        </p:nvSpPr>
        <p:spPr>
          <a:xfrm>
            <a:off x="958152" y="3303499"/>
            <a:ext cx="7397039" cy="1244646"/>
          </a:xfrm>
        </p:spPr>
        <p:txBody>
          <a:bodyPr>
            <a:noAutofit/>
          </a:bodyPr>
          <a:lstStyle/>
          <a:p>
            <a:r>
              <a:rPr lang="en-US" sz="1800" dirty="0">
                <a:solidFill>
                  <a:schemeClr val="accent5"/>
                </a:solidFill>
              </a:rPr>
              <a:t>Ezra Thomas,  Dr.  Jing Li,   Dr.  André DeHon</a:t>
            </a:r>
            <a:br>
              <a:rPr lang="en-US" sz="1800" dirty="0">
                <a:solidFill>
                  <a:schemeClr val="accent5"/>
                </a:solidFill>
              </a:rPr>
            </a:br>
            <a:endParaRPr lang="en-US" sz="1800" dirty="0">
              <a:solidFill>
                <a:schemeClr val="accent5"/>
              </a:solidFill>
            </a:endParaRPr>
          </a:p>
          <a:p>
            <a:r>
              <a:rPr lang="en-US" sz="1800" dirty="0">
                <a:solidFill>
                  <a:schemeClr val="accent5"/>
                </a:solidFill>
              </a:rPr>
              <a:t>Implementation of Computation Group</a:t>
            </a:r>
          </a:p>
          <a:p>
            <a:r>
              <a:rPr lang="en-US" sz="1800" dirty="0">
                <a:solidFill>
                  <a:schemeClr val="accent5"/>
                </a:solidFill>
              </a:rPr>
              <a:t>University of Pennsylvania</a:t>
            </a:r>
          </a:p>
        </p:txBody>
      </p:sp>
      <p:pic>
        <p:nvPicPr>
          <p:cNvPr id="6" name="Picture 5" descr="A close-up of a circuit board&#10;&#10;Description automatically generated">
            <a:extLst>
              <a:ext uri="{FF2B5EF4-FFF2-40B4-BE49-F238E27FC236}">
                <a16:creationId xmlns:a16="http://schemas.microsoft.com/office/drawing/2014/main" id="{85C847E1-DA19-FA99-60E9-5D709443BB33}"/>
              </a:ext>
            </a:extLst>
          </p:cNvPr>
          <p:cNvPicPr>
            <a:picLocks noChangeAspect="1"/>
          </p:cNvPicPr>
          <p:nvPr/>
        </p:nvPicPr>
        <p:blipFill>
          <a:blip r:embed="rId3"/>
          <a:stretch>
            <a:fillRect/>
          </a:stretch>
        </p:blipFill>
        <p:spPr>
          <a:xfrm>
            <a:off x="5012958" y="3928599"/>
            <a:ext cx="647707" cy="619546"/>
          </a:xfrm>
          <a:prstGeom prst="rect">
            <a:avLst/>
          </a:prstGeom>
        </p:spPr>
      </p:pic>
    </p:spTree>
    <p:extLst>
      <p:ext uri="{BB962C8B-B14F-4D97-AF65-F5344CB8AC3E}">
        <p14:creationId xmlns:p14="http://schemas.microsoft.com/office/powerpoint/2010/main" val="2238290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662E2-F40A-73A4-D7BB-C030D7EA35F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2ECC3D-C310-399E-5FBE-3A48ACE7A6DF}"/>
              </a:ext>
            </a:extLst>
          </p:cNvPr>
          <p:cNvSpPr>
            <a:spLocks noGrp="1"/>
          </p:cNvSpPr>
          <p:nvPr>
            <p:ph type="sldNum" sz="quarter" idx="12"/>
          </p:nvPr>
        </p:nvSpPr>
        <p:spPr/>
        <p:txBody>
          <a:bodyPr/>
          <a:lstStyle/>
          <a:p>
            <a:r>
              <a:rPr lang="en-US" dirty="0"/>
              <a:t>FPGA ‘26 | 2</a:t>
            </a:r>
          </a:p>
        </p:txBody>
      </p:sp>
      <p:sp>
        <p:nvSpPr>
          <p:cNvPr id="3" name="Title 2">
            <a:extLst>
              <a:ext uri="{FF2B5EF4-FFF2-40B4-BE49-F238E27FC236}">
                <a16:creationId xmlns:a16="http://schemas.microsoft.com/office/drawing/2014/main" id="{CC3DF7B3-A91E-E1BF-1594-4BC9738AE015}"/>
              </a:ext>
            </a:extLst>
          </p:cNvPr>
          <p:cNvSpPr>
            <a:spLocks noGrp="1"/>
          </p:cNvSpPr>
          <p:nvPr>
            <p:ph type="title"/>
          </p:nvPr>
        </p:nvSpPr>
        <p:spPr/>
        <p:txBody>
          <a:bodyPr>
            <a:normAutofit/>
          </a:bodyPr>
          <a:lstStyle/>
          <a:p>
            <a:r>
              <a:rPr lang="en-US"/>
              <a:t>Story</a:t>
            </a:r>
            <a:endParaRPr lang="en-US" dirty="0"/>
          </a:p>
        </p:txBody>
      </p:sp>
      <p:sp>
        <p:nvSpPr>
          <p:cNvPr id="5" name="Content Placeholder 3">
            <a:extLst>
              <a:ext uri="{FF2B5EF4-FFF2-40B4-BE49-F238E27FC236}">
                <a16:creationId xmlns:a16="http://schemas.microsoft.com/office/drawing/2014/main" id="{3F372AC5-07DE-8D57-FAAC-26D3CDE26639}"/>
              </a:ext>
            </a:extLst>
          </p:cNvPr>
          <p:cNvSpPr txBox="1">
            <a:spLocks/>
          </p:cNvSpPr>
          <p:nvPr/>
        </p:nvSpPr>
        <p:spPr>
          <a:xfrm>
            <a:off x="457199" y="1016001"/>
            <a:ext cx="7890933" cy="3578622"/>
          </a:xfrm>
          <a:prstGeom prst="rect">
            <a:avLst/>
          </a:prstGeom>
        </p:spPr>
        <p:txBody>
          <a:bodyPr>
            <a:normAutofit/>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solidFill>
                  <a:schemeClr val="accent5"/>
                </a:solidFill>
              </a:rPr>
              <a:t>FPGA compilation is excruciatingly slow (up to hours long runtime)</a:t>
            </a:r>
          </a:p>
          <a:p>
            <a:pPr lvl="1"/>
            <a:r>
              <a:rPr lang="en-US" sz="1200" dirty="0">
                <a:solidFill>
                  <a:schemeClr val="accent6">
                    <a:lumMod val="50000"/>
                  </a:schemeClr>
                </a:solidFill>
              </a:rPr>
              <a:t>Limits developer productivity</a:t>
            </a:r>
          </a:p>
          <a:p>
            <a:pPr lvl="1"/>
            <a:r>
              <a:rPr lang="en-US" sz="1200" dirty="0">
                <a:solidFill>
                  <a:schemeClr val="accent6">
                    <a:lumMod val="50000"/>
                  </a:schemeClr>
                </a:solidFill>
              </a:rPr>
              <a:t>Prevents use in real-time reconfiguration applications like online-tuning and self-healing</a:t>
            </a:r>
          </a:p>
          <a:p>
            <a:pPr lvl="1"/>
            <a:r>
              <a:rPr lang="en-US" sz="1200" dirty="0">
                <a:solidFill>
                  <a:schemeClr val="accent6">
                    <a:lumMod val="50000"/>
                  </a:schemeClr>
                </a:solidFill>
              </a:rPr>
              <a:t>Placement and routing most expensive phases of compilation</a:t>
            </a:r>
          </a:p>
          <a:p>
            <a:pPr marL="457200" lvl="1" indent="0">
              <a:buNone/>
            </a:pPr>
            <a:endParaRPr lang="en-US" sz="1200" dirty="0">
              <a:solidFill>
                <a:schemeClr val="accent6">
                  <a:lumMod val="50000"/>
                </a:schemeClr>
              </a:solidFill>
            </a:endParaRPr>
          </a:p>
          <a:p>
            <a:r>
              <a:rPr lang="en-US" sz="1600" dirty="0">
                <a:solidFill>
                  <a:schemeClr val="accent5"/>
                </a:solidFill>
              </a:rPr>
              <a:t>Separate page-based compilation achieves acceleration through</a:t>
            </a:r>
            <a:br>
              <a:rPr lang="en-US" sz="1600" dirty="0">
                <a:solidFill>
                  <a:schemeClr val="accent5"/>
                </a:solidFill>
              </a:rPr>
            </a:br>
            <a:r>
              <a:rPr lang="en-US" sz="1600" dirty="0">
                <a:solidFill>
                  <a:schemeClr val="accent5"/>
                </a:solidFill>
              </a:rPr>
              <a:t>divide-and-conquer (e.g. PR-Flow) </a:t>
            </a:r>
          </a:p>
          <a:p>
            <a:pPr lvl="1"/>
            <a:r>
              <a:rPr lang="en-US" sz="1200" dirty="0">
                <a:solidFill>
                  <a:schemeClr val="accent6">
                    <a:lumMod val="50000"/>
                  </a:schemeClr>
                </a:solidFill>
              </a:rPr>
              <a:t>Brings compile times down to 10s of seconds to minutes (but too slow for real-time applications)</a:t>
            </a:r>
            <a:endParaRPr lang="en-US" sz="1600" dirty="0">
              <a:solidFill>
                <a:schemeClr val="accent6">
                  <a:lumMod val="50000"/>
                </a:schemeClr>
              </a:solidFill>
            </a:endParaRPr>
          </a:p>
        </p:txBody>
      </p:sp>
      <p:pic>
        <p:nvPicPr>
          <p:cNvPr id="20" name="Picture 19" descr="A blue arrow pointing to a black background&#10;&#10;Description automatically generated">
            <a:extLst>
              <a:ext uri="{FF2B5EF4-FFF2-40B4-BE49-F238E27FC236}">
                <a16:creationId xmlns:a16="http://schemas.microsoft.com/office/drawing/2014/main" id="{F13E03B2-2077-FD72-21B6-D5C351981A6C}"/>
              </a:ext>
            </a:extLst>
          </p:cNvPr>
          <p:cNvPicPr>
            <a:picLocks noChangeAspect="1"/>
          </p:cNvPicPr>
          <p:nvPr/>
        </p:nvPicPr>
        <p:blipFill>
          <a:blip r:embed="rId3"/>
          <a:stretch>
            <a:fillRect/>
          </a:stretch>
        </p:blipFill>
        <p:spPr>
          <a:xfrm>
            <a:off x="2255085" y="3028282"/>
            <a:ext cx="5250615" cy="2099733"/>
          </a:xfrm>
          <a:prstGeom prst="rect">
            <a:avLst/>
          </a:prstGeom>
        </p:spPr>
      </p:pic>
    </p:spTree>
    <p:extLst>
      <p:ext uri="{BB962C8B-B14F-4D97-AF65-F5344CB8AC3E}">
        <p14:creationId xmlns:p14="http://schemas.microsoft.com/office/powerpoint/2010/main" val="2823303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58026-4D83-D5E7-90E9-B80CF355584E}"/>
            </a:ext>
          </a:extLst>
        </p:cNvPr>
        <p:cNvGrpSpPr/>
        <p:nvPr/>
      </p:nvGrpSpPr>
      <p:grpSpPr>
        <a:xfrm>
          <a:off x="0" y="0"/>
          <a:ext cx="0" cy="0"/>
          <a:chOff x="0" y="0"/>
          <a:chExt cx="0" cy="0"/>
        </a:xfrm>
      </p:grpSpPr>
      <p:pic>
        <p:nvPicPr>
          <p:cNvPr id="6" name="Picture 5" descr="A diagram of a diagram&#10;&#10;Description automatically generated">
            <a:extLst>
              <a:ext uri="{FF2B5EF4-FFF2-40B4-BE49-F238E27FC236}">
                <a16:creationId xmlns:a16="http://schemas.microsoft.com/office/drawing/2014/main" id="{36882983-1BDE-422B-406F-45ACC70D5B62}"/>
              </a:ext>
            </a:extLst>
          </p:cNvPr>
          <p:cNvPicPr>
            <a:picLocks noChangeAspect="1"/>
          </p:cNvPicPr>
          <p:nvPr/>
        </p:nvPicPr>
        <p:blipFill>
          <a:blip r:embed="rId3"/>
          <a:stretch>
            <a:fillRect/>
          </a:stretch>
        </p:blipFill>
        <p:spPr>
          <a:xfrm>
            <a:off x="6794205" y="813466"/>
            <a:ext cx="1892595" cy="1892595"/>
          </a:xfrm>
          <a:prstGeom prst="rect">
            <a:avLst/>
          </a:prstGeom>
        </p:spPr>
      </p:pic>
      <p:sp>
        <p:nvSpPr>
          <p:cNvPr id="2" name="Slide Number Placeholder 1">
            <a:extLst>
              <a:ext uri="{FF2B5EF4-FFF2-40B4-BE49-F238E27FC236}">
                <a16:creationId xmlns:a16="http://schemas.microsoft.com/office/drawing/2014/main" id="{463E5873-F10F-7107-242C-8D870D9DE878}"/>
              </a:ext>
            </a:extLst>
          </p:cNvPr>
          <p:cNvSpPr>
            <a:spLocks noGrp="1"/>
          </p:cNvSpPr>
          <p:nvPr>
            <p:ph type="sldNum" sz="quarter" idx="12"/>
          </p:nvPr>
        </p:nvSpPr>
        <p:spPr/>
        <p:txBody>
          <a:bodyPr/>
          <a:lstStyle/>
          <a:p>
            <a:r>
              <a:rPr lang="en-US" dirty="0"/>
              <a:t>FPGA ‘26 | 3</a:t>
            </a:r>
          </a:p>
        </p:txBody>
      </p:sp>
      <p:sp>
        <p:nvSpPr>
          <p:cNvPr id="3" name="Title 2">
            <a:extLst>
              <a:ext uri="{FF2B5EF4-FFF2-40B4-BE49-F238E27FC236}">
                <a16:creationId xmlns:a16="http://schemas.microsoft.com/office/drawing/2014/main" id="{394619B5-FFBB-1926-F7FB-7687606F91C4}"/>
              </a:ext>
            </a:extLst>
          </p:cNvPr>
          <p:cNvSpPr>
            <a:spLocks noGrp="1"/>
          </p:cNvSpPr>
          <p:nvPr>
            <p:ph type="title"/>
          </p:nvPr>
        </p:nvSpPr>
        <p:spPr/>
        <p:txBody>
          <a:bodyPr>
            <a:normAutofit/>
          </a:bodyPr>
          <a:lstStyle/>
          <a:p>
            <a:r>
              <a:rPr lang="en-US" dirty="0"/>
              <a:t>Story</a:t>
            </a:r>
          </a:p>
        </p:txBody>
      </p:sp>
      <p:sp>
        <p:nvSpPr>
          <p:cNvPr id="5" name="Content Placeholder 3">
            <a:extLst>
              <a:ext uri="{FF2B5EF4-FFF2-40B4-BE49-F238E27FC236}">
                <a16:creationId xmlns:a16="http://schemas.microsoft.com/office/drawing/2014/main" id="{8CA1A134-2075-EFC1-797E-C505BC1BDADE}"/>
              </a:ext>
            </a:extLst>
          </p:cNvPr>
          <p:cNvSpPr txBox="1">
            <a:spLocks/>
          </p:cNvSpPr>
          <p:nvPr/>
        </p:nvSpPr>
        <p:spPr>
          <a:xfrm>
            <a:off x="457199" y="1016001"/>
            <a:ext cx="7890933" cy="3578622"/>
          </a:xfrm>
          <a:prstGeom prst="rect">
            <a:avLst/>
          </a:prstGeom>
        </p:spPr>
        <p:txBody>
          <a:bodyPr>
            <a:normAutofit/>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solidFill>
                  <a:schemeClr val="accent5"/>
                </a:solidFill>
              </a:rPr>
              <a:t>FPGA compilation is excruciatingly slow (up to hours long runtime)</a:t>
            </a:r>
          </a:p>
          <a:p>
            <a:pPr lvl="1"/>
            <a:r>
              <a:rPr lang="en-US" sz="1200" dirty="0">
                <a:solidFill>
                  <a:schemeClr val="accent6">
                    <a:lumMod val="50000"/>
                  </a:schemeClr>
                </a:solidFill>
              </a:rPr>
              <a:t>Limits developer productivity</a:t>
            </a:r>
          </a:p>
          <a:p>
            <a:pPr lvl="1"/>
            <a:r>
              <a:rPr lang="en-US" sz="1200" dirty="0">
                <a:solidFill>
                  <a:schemeClr val="accent6">
                    <a:lumMod val="50000"/>
                  </a:schemeClr>
                </a:solidFill>
              </a:rPr>
              <a:t>Prevents use in real-time reconfiguration applications like online-tuning and self-healing</a:t>
            </a:r>
          </a:p>
          <a:p>
            <a:pPr lvl="1"/>
            <a:r>
              <a:rPr lang="en-US" sz="1200" dirty="0">
                <a:solidFill>
                  <a:schemeClr val="accent6">
                    <a:lumMod val="50000"/>
                  </a:schemeClr>
                </a:solidFill>
              </a:rPr>
              <a:t>Placement and routing most expensive phases of compilation</a:t>
            </a:r>
          </a:p>
          <a:p>
            <a:pPr marL="457200" lvl="1" indent="0">
              <a:buNone/>
            </a:pPr>
            <a:endParaRPr lang="en-US" sz="1200" dirty="0">
              <a:solidFill>
                <a:schemeClr val="accent6">
                  <a:lumMod val="50000"/>
                </a:schemeClr>
              </a:solidFill>
            </a:endParaRPr>
          </a:p>
          <a:p>
            <a:r>
              <a:rPr lang="en-US" sz="1600" dirty="0">
                <a:solidFill>
                  <a:schemeClr val="accent5"/>
                </a:solidFill>
              </a:rPr>
              <a:t>Separate page-based compilation achieves acceleration through</a:t>
            </a:r>
            <a:br>
              <a:rPr lang="en-US" sz="1600" dirty="0">
                <a:solidFill>
                  <a:schemeClr val="accent5"/>
                </a:solidFill>
              </a:rPr>
            </a:br>
            <a:r>
              <a:rPr lang="en-US" sz="1600" dirty="0">
                <a:solidFill>
                  <a:schemeClr val="accent5"/>
                </a:solidFill>
              </a:rPr>
              <a:t>divide-and-conquer (e.g. PR-Flow)</a:t>
            </a:r>
          </a:p>
          <a:p>
            <a:pPr lvl="1"/>
            <a:r>
              <a:rPr lang="en-US" sz="1200" dirty="0">
                <a:solidFill>
                  <a:schemeClr val="accent6">
                    <a:lumMod val="50000"/>
                  </a:schemeClr>
                </a:solidFill>
              </a:rPr>
              <a:t>Brings compile times down to 10s of seconds to minutes (but too slow for real-time applications)</a:t>
            </a:r>
          </a:p>
          <a:p>
            <a:pPr marL="457200" lvl="1" indent="0">
              <a:buNone/>
            </a:pPr>
            <a:endParaRPr lang="en-US" sz="1600" dirty="0">
              <a:solidFill>
                <a:schemeClr val="accent6">
                  <a:lumMod val="50000"/>
                </a:schemeClr>
              </a:solidFill>
            </a:endParaRPr>
          </a:p>
          <a:p>
            <a:r>
              <a:rPr lang="en-US" sz="1600" dirty="0">
                <a:solidFill>
                  <a:schemeClr val="accent5"/>
                </a:solidFill>
              </a:rPr>
              <a:t>Using FPGAs </a:t>
            </a:r>
            <a:r>
              <a:rPr lang="en-US" sz="1600" u="sng" dirty="0">
                <a:solidFill>
                  <a:schemeClr val="accent5"/>
                </a:solidFill>
              </a:rPr>
              <a:t>themselves</a:t>
            </a:r>
            <a:r>
              <a:rPr lang="en-US" sz="1600" dirty="0">
                <a:solidFill>
                  <a:schemeClr val="accent5"/>
                </a:solidFill>
              </a:rPr>
              <a:t> to perform page compilation enables significant acceleration</a:t>
            </a:r>
          </a:p>
          <a:p>
            <a:pPr lvl="1"/>
            <a:r>
              <a:rPr lang="en-US" sz="1200" b="1" dirty="0">
                <a:solidFill>
                  <a:schemeClr val="accent6">
                    <a:lumMod val="50000"/>
                  </a:schemeClr>
                </a:solidFill>
              </a:rPr>
              <a:t>We present an FPGA based systolic array</a:t>
            </a:r>
            <a:r>
              <a:rPr lang="en-US" sz="1200" dirty="0">
                <a:solidFill>
                  <a:schemeClr val="accent6">
                    <a:lumMod val="50000"/>
                  </a:schemeClr>
                </a:solidFill>
              </a:rPr>
              <a:t> which solves FPGA page </a:t>
            </a:r>
            <a:r>
              <a:rPr lang="en-US" sz="1200" b="1" dirty="0">
                <a:solidFill>
                  <a:schemeClr val="accent6">
                    <a:lumMod val="50000"/>
                  </a:schemeClr>
                </a:solidFill>
              </a:rPr>
              <a:t>placement in</a:t>
            </a:r>
            <a:r>
              <a:rPr lang="en-US" sz="1200" dirty="0">
                <a:solidFill>
                  <a:schemeClr val="accent6">
                    <a:lumMod val="50000"/>
                  </a:schemeClr>
                </a:solidFill>
              </a:rPr>
              <a:t> </a:t>
            </a:r>
            <a:r>
              <a:rPr lang="en-US" sz="1200" b="1" dirty="0">
                <a:solidFill>
                  <a:schemeClr val="accent6">
                    <a:lumMod val="50000"/>
                  </a:schemeClr>
                </a:solidFill>
              </a:rPr>
              <a:t>milliseconds</a:t>
            </a:r>
          </a:p>
          <a:p>
            <a:pPr lvl="1"/>
            <a:r>
              <a:rPr lang="en-US" sz="1200" dirty="0">
                <a:solidFill>
                  <a:schemeClr val="accent6">
                    <a:lumMod val="50000"/>
                  </a:schemeClr>
                </a:solidFill>
              </a:rPr>
              <a:t>Targets VTR-9 device models</a:t>
            </a:r>
          </a:p>
          <a:p>
            <a:pPr lvl="1"/>
            <a:r>
              <a:rPr lang="en-US" sz="1200" dirty="0">
                <a:solidFill>
                  <a:schemeClr val="accent6">
                    <a:lumMod val="50000"/>
                  </a:schemeClr>
                </a:solidFill>
              </a:rPr>
              <a:t>Achieves 2-3 orders of magnitude speedup over iso-quality VTR-9 results</a:t>
            </a:r>
          </a:p>
        </p:txBody>
      </p:sp>
    </p:spTree>
    <p:extLst>
      <p:ext uri="{BB962C8B-B14F-4D97-AF65-F5344CB8AC3E}">
        <p14:creationId xmlns:p14="http://schemas.microsoft.com/office/powerpoint/2010/main" val="1074936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E3D19-28A4-3D74-3C28-4218452A5DA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9C213C-DE00-1543-F4F9-BFCF41AE0011}"/>
              </a:ext>
            </a:extLst>
          </p:cNvPr>
          <p:cNvSpPr>
            <a:spLocks noGrp="1"/>
          </p:cNvSpPr>
          <p:nvPr>
            <p:ph type="sldNum" sz="quarter" idx="12"/>
          </p:nvPr>
        </p:nvSpPr>
        <p:spPr/>
        <p:txBody>
          <a:bodyPr/>
          <a:lstStyle/>
          <a:p>
            <a:r>
              <a:rPr lang="en-US" dirty="0"/>
              <a:t>FPGA ‘26 | 4</a:t>
            </a:r>
          </a:p>
        </p:txBody>
      </p:sp>
      <p:sp>
        <p:nvSpPr>
          <p:cNvPr id="3" name="Title 2">
            <a:extLst>
              <a:ext uri="{FF2B5EF4-FFF2-40B4-BE49-F238E27FC236}">
                <a16:creationId xmlns:a16="http://schemas.microsoft.com/office/drawing/2014/main" id="{E0588D31-607D-3904-E5B3-8B904C5C1AA6}"/>
              </a:ext>
            </a:extLst>
          </p:cNvPr>
          <p:cNvSpPr>
            <a:spLocks noGrp="1"/>
          </p:cNvSpPr>
          <p:nvPr>
            <p:ph type="title"/>
          </p:nvPr>
        </p:nvSpPr>
        <p:spPr/>
        <p:txBody>
          <a:bodyPr>
            <a:normAutofit/>
          </a:bodyPr>
          <a:lstStyle/>
          <a:p>
            <a:r>
              <a:rPr lang="en-US" dirty="0"/>
              <a:t>Table of Contents </a:t>
            </a:r>
          </a:p>
        </p:txBody>
      </p:sp>
      <p:sp>
        <p:nvSpPr>
          <p:cNvPr id="5" name="Content Placeholder 3">
            <a:extLst>
              <a:ext uri="{FF2B5EF4-FFF2-40B4-BE49-F238E27FC236}">
                <a16:creationId xmlns:a16="http://schemas.microsoft.com/office/drawing/2014/main" id="{1C052D24-D6AE-3DD1-D641-AF6B8733712C}"/>
              </a:ext>
            </a:extLst>
          </p:cNvPr>
          <p:cNvSpPr txBox="1">
            <a:spLocks/>
          </p:cNvSpPr>
          <p:nvPr/>
        </p:nvSpPr>
        <p:spPr>
          <a:xfrm>
            <a:off x="457199" y="1016001"/>
            <a:ext cx="7890933" cy="3578622"/>
          </a:xfrm>
          <a:prstGeom prst="rect">
            <a:avLst/>
          </a:prstGeom>
        </p:spPr>
        <p:txBody>
          <a:bodyPr>
            <a:normAutofit/>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solidFill>
                  <a:schemeClr val="accent6">
                    <a:lumMod val="50000"/>
                  </a:schemeClr>
                </a:solidFill>
              </a:rPr>
              <a:t>Motivation</a:t>
            </a:r>
          </a:p>
          <a:p>
            <a:r>
              <a:rPr lang="en-US" sz="2000" dirty="0">
                <a:solidFill>
                  <a:schemeClr val="accent6">
                    <a:lumMod val="50000"/>
                  </a:schemeClr>
                </a:solidFill>
              </a:rPr>
              <a:t>Background</a:t>
            </a:r>
          </a:p>
          <a:p>
            <a:r>
              <a:rPr lang="en-US" sz="2000" dirty="0">
                <a:solidFill>
                  <a:schemeClr val="accent6">
                    <a:lumMod val="50000"/>
                  </a:schemeClr>
                </a:solidFill>
              </a:rPr>
              <a:t>Our Accelerator</a:t>
            </a:r>
          </a:p>
          <a:p>
            <a:r>
              <a:rPr lang="en-US" sz="2000" dirty="0">
                <a:solidFill>
                  <a:schemeClr val="accent6">
                    <a:lumMod val="50000"/>
                  </a:schemeClr>
                </a:solidFill>
              </a:rPr>
              <a:t>Evaluation</a:t>
            </a:r>
          </a:p>
          <a:p>
            <a:r>
              <a:rPr lang="en-US" sz="2000" dirty="0">
                <a:solidFill>
                  <a:schemeClr val="accent6">
                    <a:lumMod val="50000"/>
                  </a:schemeClr>
                </a:solidFill>
              </a:rPr>
              <a:t>Conclusion</a:t>
            </a:r>
            <a:endParaRPr lang="en-US" sz="2000" dirty="0"/>
          </a:p>
          <a:p>
            <a:endParaRPr lang="en-US" sz="2000" dirty="0"/>
          </a:p>
          <a:p>
            <a:endParaRPr lang="en-US" sz="2000" dirty="0"/>
          </a:p>
        </p:txBody>
      </p:sp>
    </p:spTree>
    <p:extLst>
      <p:ext uri="{BB962C8B-B14F-4D97-AF65-F5344CB8AC3E}">
        <p14:creationId xmlns:p14="http://schemas.microsoft.com/office/powerpoint/2010/main" val="698613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66C72E-1AE0-E247-DBC8-AE1244E2BF9F}"/>
              </a:ext>
            </a:extLst>
          </p:cNvPr>
          <p:cNvSpPr>
            <a:spLocks noGrp="1"/>
          </p:cNvSpPr>
          <p:nvPr>
            <p:ph type="sldNum" sz="quarter" idx="12"/>
          </p:nvPr>
        </p:nvSpPr>
        <p:spPr/>
        <p:txBody>
          <a:bodyPr/>
          <a:lstStyle/>
          <a:p>
            <a:r>
              <a:rPr lang="en-US" dirty="0"/>
              <a:t>FPGA ‘26 | </a:t>
            </a:r>
            <a:fld id="{8A758EFE-665F-4341-B5B8-2DAEADA52F6C}" type="slidenum">
              <a:rPr lang="en-US" smtClean="0"/>
              <a:pPr/>
              <a:t>5</a:t>
            </a:fld>
            <a:endParaRPr lang="en-US" dirty="0"/>
          </a:p>
        </p:txBody>
      </p:sp>
      <p:sp>
        <p:nvSpPr>
          <p:cNvPr id="3" name="Title 2">
            <a:extLst>
              <a:ext uri="{FF2B5EF4-FFF2-40B4-BE49-F238E27FC236}">
                <a16:creationId xmlns:a16="http://schemas.microsoft.com/office/drawing/2014/main" id="{8E89CC0B-0264-5451-139E-E8F1AE4BB6B6}"/>
              </a:ext>
            </a:extLst>
          </p:cNvPr>
          <p:cNvSpPr>
            <a:spLocks noGrp="1"/>
          </p:cNvSpPr>
          <p:nvPr>
            <p:ph type="title"/>
          </p:nvPr>
        </p:nvSpPr>
        <p:spPr/>
        <p:txBody>
          <a:bodyPr/>
          <a:lstStyle/>
          <a:p>
            <a:r>
              <a:rPr lang="en-US" dirty="0"/>
              <a:t>Table of Contents </a:t>
            </a:r>
          </a:p>
        </p:txBody>
      </p:sp>
      <p:sp>
        <p:nvSpPr>
          <p:cNvPr id="6" name="Content Placeholder 3">
            <a:extLst>
              <a:ext uri="{FF2B5EF4-FFF2-40B4-BE49-F238E27FC236}">
                <a16:creationId xmlns:a16="http://schemas.microsoft.com/office/drawing/2014/main" id="{3098CB81-E3BF-C005-8363-DD509F063252}"/>
              </a:ext>
            </a:extLst>
          </p:cNvPr>
          <p:cNvSpPr txBox="1">
            <a:spLocks/>
          </p:cNvSpPr>
          <p:nvPr/>
        </p:nvSpPr>
        <p:spPr>
          <a:xfrm>
            <a:off x="457199" y="1016001"/>
            <a:ext cx="7890933" cy="3578622"/>
          </a:xfrm>
          <a:prstGeom prst="rect">
            <a:avLst/>
          </a:prstGeom>
        </p:spPr>
        <p:txBody>
          <a:bodyPr>
            <a:normAutofit/>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solidFill>
                  <a:schemeClr val="accent6">
                    <a:lumMod val="50000"/>
                  </a:schemeClr>
                </a:solidFill>
              </a:rPr>
              <a:t>Motivation</a:t>
            </a:r>
          </a:p>
          <a:p>
            <a:r>
              <a:rPr lang="en-US" sz="2000" dirty="0">
                <a:solidFill>
                  <a:schemeClr val="accent6">
                    <a:lumMod val="60000"/>
                    <a:lumOff val="40000"/>
                  </a:schemeClr>
                </a:solidFill>
              </a:rPr>
              <a:t>Background</a:t>
            </a:r>
          </a:p>
          <a:p>
            <a:r>
              <a:rPr lang="en-US" sz="2000" dirty="0">
                <a:solidFill>
                  <a:schemeClr val="accent6">
                    <a:lumMod val="60000"/>
                    <a:lumOff val="40000"/>
                  </a:schemeClr>
                </a:solidFill>
              </a:rPr>
              <a:t>Our Accelerator</a:t>
            </a:r>
          </a:p>
          <a:p>
            <a:r>
              <a:rPr lang="en-US" sz="2000" dirty="0">
                <a:solidFill>
                  <a:schemeClr val="accent6">
                    <a:lumMod val="60000"/>
                    <a:lumOff val="40000"/>
                  </a:schemeClr>
                </a:solidFill>
              </a:rPr>
              <a:t>Evaluation</a:t>
            </a:r>
          </a:p>
          <a:p>
            <a:r>
              <a:rPr lang="en-US" sz="2000" dirty="0">
                <a:solidFill>
                  <a:schemeClr val="accent6">
                    <a:lumMod val="60000"/>
                    <a:lumOff val="40000"/>
                  </a:schemeClr>
                </a:solidFill>
              </a:rPr>
              <a:t>Conclusion</a:t>
            </a:r>
          </a:p>
          <a:p>
            <a:endParaRPr lang="en-US" sz="2000" dirty="0"/>
          </a:p>
          <a:p>
            <a:endParaRPr lang="en-US" sz="2000" dirty="0"/>
          </a:p>
        </p:txBody>
      </p:sp>
    </p:spTree>
    <p:extLst>
      <p:ext uri="{BB962C8B-B14F-4D97-AF65-F5344CB8AC3E}">
        <p14:creationId xmlns:p14="http://schemas.microsoft.com/office/powerpoint/2010/main" val="1663598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6D1BB-DD56-9F1F-58A2-AE89552971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508C208-9B1D-6AC8-91FD-F2C275B2C2EC}"/>
              </a:ext>
            </a:extLst>
          </p:cNvPr>
          <p:cNvSpPr>
            <a:spLocks noGrp="1"/>
          </p:cNvSpPr>
          <p:nvPr>
            <p:ph type="title"/>
          </p:nvPr>
        </p:nvSpPr>
        <p:spPr/>
        <p:txBody>
          <a:bodyPr>
            <a:normAutofit/>
          </a:bodyPr>
          <a:lstStyle/>
          <a:p>
            <a:r>
              <a:rPr lang="en-US" dirty="0"/>
              <a:t>Motivation</a:t>
            </a:r>
          </a:p>
        </p:txBody>
      </p:sp>
      <p:sp>
        <p:nvSpPr>
          <p:cNvPr id="5" name="Content Placeholder 3">
            <a:extLst>
              <a:ext uri="{FF2B5EF4-FFF2-40B4-BE49-F238E27FC236}">
                <a16:creationId xmlns:a16="http://schemas.microsoft.com/office/drawing/2014/main" id="{AAA24A36-E688-44FF-556C-6025520F7FC5}"/>
              </a:ext>
            </a:extLst>
          </p:cNvPr>
          <p:cNvSpPr txBox="1">
            <a:spLocks/>
          </p:cNvSpPr>
          <p:nvPr/>
        </p:nvSpPr>
        <p:spPr>
          <a:xfrm>
            <a:off x="457199" y="1016001"/>
            <a:ext cx="7890933" cy="3578622"/>
          </a:xfrm>
          <a:prstGeom prst="rect">
            <a:avLst/>
          </a:prstGeom>
        </p:spPr>
        <p:txBody>
          <a:bodyPr>
            <a:normAutofit fontScale="92500" lnSpcReduction="20000"/>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solidFill>
                  <a:schemeClr val="accent6">
                    <a:lumMod val="50000"/>
                  </a:schemeClr>
                </a:solidFill>
              </a:rPr>
              <a:t>Compilation is slow (hours)</a:t>
            </a:r>
          </a:p>
          <a:p>
            <a:r>
              <a:rPr lang="en-US" sz="1800" dirty="0">
                <a:solidFill>
                  <a:schemeClr val="accent6">
                    <a:lumMod val="50000"/>
                  </a:schemeClr>
                </a:solidFill>
              </a:rPr>
              <a:t>PR-Flow page compilation is faster (minutes)</a:t>
            </a:r>
          </a:p>
          <a:p>
            <a:r>
              <a:rPr lang="en-US" sz="1800" dirty="0">
                <a:solidFill>
                  <a:schemeClr val="accent6">
                    <a:lumMod val="50000"/>
                  </a:schemeClr>
                </a:solidFill>
              </a:rPr>
              <a:t>Need sub-second compilation for:</a:t>
            </a:r>
          </a:p>
          <a:p>
            <a:pPr lvl="1"/>
            <a:r>
              <a:rPr lang="en-US" sz="1600" dirty="0">
                <a:solidFill>
                  <a:schemeClr val="accent6">
                    <a:lumMod val="50000"/>
                  </a:schemeClr>
                </a:solidFill>
              </a:rPr>
              <a:t>Self-healing</a:t>
            </a:r>
          </a:p>
          <a:p>
            <a:pPr lvl="1"/>
            <a:r>
              <a:rPr lang="en-US" sz="1600" dirty="0">
                <a:solidFill>
                  <a:schemeClr val="accent6">
                    <a:lumMod val="50000"/>
                  </a:schemeClr>
                </a:solidFill>
              </a:rPr>
              <a:t>Online tuning</a:t>
            </a:r>
          </a:p>
          <a:p>
            <a:pPr marL="457200" lvl="1" indent="0">
              <a:buNone/>
            </a:pPr>
            <a:endParaRPr lang="en-US" sz="1600" dirty="0">
              <a:solidFill>
                <a:schemeClr val="accent6">
                  <a:lumMod val="50000"/>
                </a:schemeClr>
              </a:solidFill>
            </a:endParaRPr>
          </a:p>
          <a:p>
            <a:r>
              <a:rPr lang="en-US" sz="2000" dirty="0">
                <a:solidFill>
                  <a:schemeClr val="accent6">
                    <a:lumMod val="50000"/>
                  </a:schemeClr>
                </a:solidFill>
              </a:rPr>
              <a:t>Compilation involves:</a:t>
            </a:r>
          </a:p>
          <a:p>
            <a:pPr lvl="1"/>
            <a:r>
              <a:rPr lang="en-US" sz="1600" dirty="0">
                <a:solidFill>
                  <a:schemeClr val="accent6">
                    <a:lumMod val="50000"/>
                  </a:schemeClr>
                </a:solidFill>
              </a:rPr>
              <a:t>Packing</a:t>
            </a:r>
          </a:p>
          <a:p>
            <a:pPr lvl="1"/>
            <a:r>
              <a:rPr lang="en-US" sz="1600" dirty="0">
                <a:solidFill>
                  <a:schemeClr val="accent6">
                    <a:lumMod val="50000"/>
                  </a:schemeClr>
                </a:solidFill>
              </a:rPr>
              <a:t>Placement</a:t>
            </a:r>
          </a:p>
          <a:p>
            <a:pPr lvl="1"/>
            <a:r>
              <a:rPr lang="en-US" sz="1600" dirty="0">
                <a:solidFill>
                  <a:schemeClr val="accent6">
                    <a:lumMod val="50000"/>
                  </a:schemeClr>
                </a:solidFill>
              </a:rPr>
              <a:t>Routing</a:t>
            </a:r>
          </a:p>
          <a:p>
            <a:pPr marL="457200" lvl="1" indent="0">
              <a:buNone/>
            </a:pPr>
            <a:endParaRPr lang="en-US" sz="1600" dirty="0">
              <a:solidFill>
                <a:schemeClr val="accent6">
                  <a:lumMod val="50000"/>
                </a:schemeClr>
              </a:solidFill>
            </a:endParaRPr>
          </a:p>
          <a:p>
            <a:r>
              <a:rPr lang="en-US" sz="2000" dirty="0">
                <a:solidFill>
                  <a:schemeClr val="accent6">
                    <a:lumMod val="50000"/>
                  </a:schemeClr>
                </a:solidFill>
              </a:rPr>
              <a:t>Placement becomes bottleneck as netlist size grows</a:t>
            </a:r>
          </a:p>
          <a:p>
            <a:pPr marL="0" indent="0">
              <a:buNone/>
            </a:pPr>
            <a:endParaRPr lang="en-US" sz="2000" dirty="0"/>
          </a:p>
          <a:p>
            <a:r>
              <a:rPr lang="en-US" sz="2000" dirty="0">
                <a:solidFill>
                  <a:schemeClr val="accent1"/>
                </a:solidFill>
              </a:rPr>
              <a:t>Goal: Create hardware accelerator enabling sub-second placement times </a:t>
            </a:r>
          </a:p>
        </p:txBody>
      </p:sp>
      <p:pic>
        <p:nvPicPr>
          <p:cNvPr id="6" name="Picture 5" descr="A graph with different colored bars&#10;&#10;Description automatically generated">
            <a:extLst>
              <a:ext uri="{FF2B5EF4-FFF2-40B4-BE49-F238E27FC236}">
                <a16:creationId xmlns:a16="http://schemas.microsoft.com/office/drawing/2014/main" id="{E2B55BF7-9497-1A90-54A0-624034CB819F}"/>
              </a:ext>
            </a:extLst>
          </p:cNvPr>
          <p:cNvPicPr>
            <a:picLocks noChangeAspect="1"/>
          </p:cNvPicPr>
          <p:nvPr/>
        </p:nvPicPr>
        <p:blipFill>
          <a:blip r:embed="rId3"/>
          <a:stretch>
            <a:fillRect/>
          </a:stretch>
        </p:blipFill>
        <p:spPr>
          <a:xfrm>
            <a:off x="5124845" y="1084620"/>
            <a:ext cx="3561955" cy="2137173"/>
          </a:xfrm>
          <a:prstGeom prst="rect">
            <a:avLst/>
          </a:prstGeom>
        </p:spPr>
      </p:pic>
      <p:sp>
        <p:nvSpPr>
          <p:cNvPr id="4" name="Slide Number Placeholder 1">
            <a:extLst>
              <a:ext uri="{FF2B5EF4-FFF2-40B4-BE49-F238E27FC236}">
                <a16:creationId xmlns:a16="http://schemas.microsoft.com/office/drawing/2014/main" id="{05782345-0C40-2A96-6153-96D6D1ACE671}"/>
              </a:ext>
            </a:extLst>
          </p:cNvPr>
          <p:cNvSpPr>
            <a:spLocks noGrp="1"/>
          </p:cNvSpPr>
          <p:nvPr>
            <p:ph type="sldNum" sz="quarter" idx="12"/>
          </p:nvPr>
        </p:nvSpPr>
        <p:spPr>
          <a:xfrm>
            <a:off x="6553200" y="4698999"/>
            <a:ext cx="2133600" cy="273844"/>
          </a:xfrm>
        </p:spPr>
        <p:txBody>
          <a:bodyPr/>
          <a:lstStyle/>
          <a:p>
            <a:r>
              <a:rPr lang="en-US" dirty="0"/>
              <a:t>FPGA ‘26 | </a:t>
            </a:r>
            <a:fld id="{8A758EFE-665F-4341-B5B8-2DAEADA52F6C}" type="slidenum">
              <a:rPr lang="en-US" smtClean="0"/>
              <a:pPr/>
              <a:t>6</a:t>
            </a:fld>
            <a:endParaRPr lang="en-US" dirty="0"/>
          </a:p>
        </p:txBody>
      </p:sp>
    </p:spTree>
    <p:extLst>
      <p:ext uri="{BB962C8B-B14F-4D97-AF65-F5344CB8AC3E}">
        <p14:creationId xmlns:p14="http://schemas.microsoft.com/office/powerpoint/2010/main" val="289727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878BC-1034-8F8C-9035-74C619B9CB1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3A50D66-4C73-3BE5-78B3-4785F1F3A3D4}"/>
              </a:ext>
            </a:extLst>
          </p:cNvPr>
          <p:cNvSpPr>
            <a:spLocks noGrp="1"/>
          </p:cNvSpPr>
          <p:nvPr>
            <p:ph type="title"/>
          </p:nvPr>
        </p:nvSpPr>
        <p:spPr/>
        <p:txBody>
          <a:bodyPr>
            <a:normAutofit/>
          </a:bodyPr>
          <a:lstStyle/>
          <a:p>
            <a:r>
              <a:rPr lang="en-US" dirty="0"/>
              <a:t>Table of Contents </a:t>
            </a:r>
          </a:p>
        </p:txBody>
      </p:sp>
      <p:sp>
        <p:nvSpPr>
          <p:cNvPr id="5" name="Content Placeholder 3">
            <a:extLst>
              <a:ext uri="{FF2B5EF4-FFF2-40B4-BE49-F238E27FC236}">
                <a16:creationId xmlns:a16="http://schemas.microsoft.com/office/drawing/2014/main" id="{D1DFC4F6-710E-2536-E417-5812A8DE7C64}"/>
              </a:ext>
            </a:extLst>
          </p:cNvPr>
          <p:cNvSpPr txBox="1">
            <a:spLocks/>
          </p:cNvSpPr>
          <p:nvPr/>
        </p:nvSpPr>
        <p:spPr>
          <a:xfrm>
            <a:off x="457199" y="1016001"/>
            <a:ext cx="7890933" cy="3578622"/>
          </a:xfrm>
          <a:prstGeom prst="rect">
            <a:avLst/>
          </a:prstGeom>
        </p:spPr>
        <p:txBody>
          <a:bodyPr>
            <a:normAutofit/>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solidFill>
                  <a:schemeClr val="accent6">
                    <a:lumMod val="60000"/>
                    <a:lumOff val="40000"/>
                  </a:schemeClr>
                </a:solidFill>
              </a:rPr>
              <a:t>Motivation</a:t>
            </a:r>
          </a:p>
          <a:p>
            <a:r>
              <a:rPr lang="en-US" sz="2000" dirty="0">
                <a:solidFill>
                  <a:schemeClr val="accent6">
                    <a:lumMod val="50000"/>
                  </a:schemeClr>
                </a:solidFill>
              </a:rPr>
              <a:t>Background</a:t>
            </a:r>
          </a:p>
          <a:p>
            <a:r>
              <a:rPr lang="en-US" sz="2000" dirty="0">
                <a:solidFill>
                  <a:schemeClr val="accent6">
                    <a:lumMod val="60000"/>
                    <a:lumOff val="40000"/>
                  </a:schemeClr>
                </a:solidFill>
              </a:rPr>
              <a:t>Our Accelerator</a:t>
            </a:r>
          </a:p>
          <a:p>
            <a:r>
              <a:rPr lang="en-US" sz="2000" dirty="0">
                <a:solidFill>
                  <a:schemeClr val="accent6">
                    <a:lumMod val="60000"/>
                    <a:lumOff val="40000"/>
                  </a:schemeClr>
                </a:solidFill>
              </a:rPr>
              <a:t>Evaluation</a:t>
            </a:r>
          </a:p>
          <a:p>
            <a:r>
              <a:rPr lang="en-US" sz="2000" dirty="0">
                <a:solidFill>
                  <a:schemeClr val="accent6">
                    <a:lumMod val="60000"/>
                    <a:lumOff val="40000"/>
                  </a:schemeClr>
                </a:solidFill>
              </a:rPr>
              <a:t>Conclusion</a:t>
            </a:r>
          </a:p>
          <a:p>
            <a:endParaRPr lang="en-US" sz="2000" dirty="0"/>
          </a:p>
          <a:p>
            <a:endParaRPr lang="en-US" sz="2000" dirty="0"/>
          </a:p>
        </p:txBody>
      </p:sp>
      <p:sp>
        <p:nvSpPr>
          <p:cNvPr id="2" name="Slide Number Placeholder 1">
            <a:extLst>
              <a:ext uri="{FF2B5EF4-FFF2-40B4-BE49-F238E27FC236}">
                <a16:creationId xmlns:a16="http://schemas.microsoft.com/office/drawing/2014/main" id="{C657B346-7818-D38B-FD60-16C01C9B47B7}"/>
              </a:ext>
            </a:extLst>
          </p:cNvPr>
          <p:cNvSpPr>
            <a:spLocks noGrp="1"/>
          </p:cNvSpPr>
          <p:nvPr>
            <p:ph type="sldNum" sz="quarter" idx="12"/>
          </p:nvPr>
        </p:nvSpPr>
        <p:spPr>
          <a:xfrm>
            <a:off x="6553200" y="4698999"/>
            <a:ext cx="2133600" cy="273844"/>
          </a:xfrm>
        </p:spPr>
        <p:txBody>
          <a:bodyPr/>
          <a:lstStyle/>
          <a:p>
            <a:r>
              <a:rPr lang="en-US" dirty="0"/>
              <a:t>FPGA ‘26 | </a:t>
            </a:r>
            <a:fld id="{8A758EFE-665F-4341-B5B8-2DAEADA52F6C}" type="slidenum">
              <a:rPr lang="en-US" smtClean="0"/>
              <a:pPr/>
              <a:t>7</a:t>
            </a:fld>
            <a:endParaRPr lang="en-US" dirty="0"/>
          </a:p>
        </p:txBody>
      </p:sp>
    </p:spTree>
    <p:extLst>
      <p:ext uri="{BB962C8B-B14F-4D97-AF65-F5344CB8AC3E}">
        <p14:creationId xmlns:p14="http://schemas.microsoft.com/office/powerpoint/2010/main" val="1042840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754E4-D422-1EAB-E896-D2D1E0187B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1B1CF5-DAED-75ED-BDF7-499BEF7283B9}"/>
              </a:ext>
            </a:extLst>
          </p:cNvPr>
          <p:cNvSpPr>
            <a:spLocks noGrp="1"/>
          </p:cNvSpPr>
          <p:nvPr>
            <p:ph type="title"/>
          </p:nvPr>
        </p:nvSpPr>
        <p:spPr/>
        <p:txBody>
          <a:bodyPr>
            <a:normAutofit/>
          </a:bodyPr>
          <a:lstStyle/>
          <a:p>
            <a:r>
              <a:rPr lang="en-US" dirty="0"/>
              <a:t>The Placement Problem</a:t>
            </a:r>
          </a:p>
        </p:txBody>
      </p:sp>
      <p:sp>
        <p:nvSpPr>
          <p:cNvPr id="5" name="Content Placeholder 3">
            <a:extLst>
              <a:ext uri="{FF2B5EF4-FFF2-40B4-BE49-F238E27FC236}">
                <a16:creationId xmlns:a16="http://schemas.microsoft.com/office/drawing/2014/main" id="{D46F36A3-AD72-ED91-4DE4-BA9C51A49290}"/>
              </a:ext>
            </a:extLst>
          </p:cNvPr>
          <p:cNvSpPr txBox="1">
            <a:spLocks/>
          </p:cNvSpPr>
          <p:nvPr/>
        </p:nvSpPr>
        <p:spPr>
          <a:xfrm>
            <a:off x="457199" y="1016001"/>
            <a:ext cx="7890933" cy="3578622"/>
          </a:xfrm>
          <a:prstGeom prst="rect">
            <a:avLst/>
          </a:prstGeom>
        </p:spPr>
        <p:txBody>
          <a:bodyPr>
            <a:normAutofit/>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600" dirty="0">
              <a:solidFill>
                <a:schemeClr val="accent6">
                  <a:lumMod val="50000"/>
                </a:schemeClr>
              </a:solidFill>
            </a:endParaRPr>
          </a:p>
        </p:txBody>
      </p:sp>
      <p:sp>
        <p:nvSpPr>
          <p:cNvPr id="6" name="Content Placeholder 3">
            <a:extLst>
              <a:ext uri="{FF2B5EF4-FFF2-40B4-BE49-F238E27FC236}">
                <a16:creationId xmlns:a16="http://schemas.microsoft.com/office/drawing/2014/main" id="{7C6C1D3B-9A62-1C64-3E57-294FEE07B820}"/>
              </a:ext>
            </a:extLst>
          </p:cNvPr>
          <p:cNvSpPr>
            <a:spLocks noGrp="1"/>
          </p:cNvSpPr>
          <p:nvPr>
            <p:ph sz="half" idx="1"/>
          </p:nvPr>
        </p:nvSpPr>
        <p:spPr>
          <a:xfrm>
            <a:off x="457200" y="1104904"/>
            <a:ext cx="8082552" cy="3489722"/>
          </a:xfrm>
        </p:spPr>
        <p:txBody>
          <a:bodyPr>
            <a:normAutofit fontScale="77500" lnSpcReduction="20000"/>
          </a:bodyPr>
          <a:lstStyle/>
          <a:p>
            <a:r>
              <a:rPr lang="en-US" dirty="0"/>
              <a:t>Task: </a:t>
            </a:r>
          </a:p>
          <a:p>
            <a:pPr lvl="1"/>
            <a:r>
              <a:rPr lang="en-US" dirty="0"/>
              <a:t>Determine netlist element locations on target FPGA fabric</a:t>
            </a:r>
          </a:p>
          <a:p>
            <a:pPr marL="457200" lvl="1" indent="0">
              <a:buNone/>
            </a:pPr>
            <a:endParaRPr lang="en-US" dirty="0"/>
          </a:p>
          <a:p>
            <a:r>
              <a:rPr lang="en-US" dirty="0"/>
              <a:t>Goal:</a:t>
            </a:r>
          </a:p>
          <a:p>
            <a:pPr lvl="1"/>
            <a:r>
              <a:rPr lang="en-US" dirty="0"/>
              <a:t>Minimize propagation delays between elements</a:t>
            </a:r>
          </a:p>
          <a:p>
            <a:pPr lvl="1"/>
            <a:r>
              <a:rPr lang="en-US" dirty="0"/>
              <a:t>Maximize Fmax of design</a:t>
            </a:r>
          </a:p>
          <a:p>
            <a:pPr marL="457200" lvl="1" indent="0">
              <a:buNone/>
            </a:pPr>
            <a:endParaRPr lang="en-US" dirty="0"/>
          </a:p>
          <a:p>
            <a:r>
              <a:rPr lang="en-US" dirty="0"/>
              <a:t>Technique:</a:t>
            </a:r>
          </a:p>
          <a:p>
            <a:pPr lvl="1"/>
            <a:r>
              <a:rPr lang="en-US" dirty="0"/>
              <a:t>Usually serial process performed by CPUs</a:t>
            </a:r>
          </a:p>
          <a:p>
            <a:pPr lvl="1"/>
            <a:r>
              <a:rPr lang="en-US" dirty="0"/>
              <a:t>Example: Simulated Annealing</a:t>
            </a:r>
          </a:p>
          <a:p>
            <a:pPr lvl="2"/>
            <a:r>
              <a:rPr lang="en-US" dirty="0"/>
              <a:t>Create cost function to measure placement quality</a:t>
            </a:r>
          </a:p>
          <a:p>
            <a:pPr lvl="2"/>
            <a:r>
              <a:rPr lang="en-US" dirty="0"/>
              <a:t>Compare random pair of cells</a:t>
            </a:r>
          </a:p>
          <a:p>
            <a:pPr lvl="2"/>
            <a:r>
              <a:rPr lang="en-US" dirty="0"/>
              <a:t>Swap cell positions to improve placement cost</a:t>
            </a:r>
          </a:p>
          <a:p>
            <a:pPr lvl="2"/>
            <a:r>
              <a:rPr lang="en-US" dirty="0"/>
              <a:t>Sometimes take bad swaps to explore solution space</a:t>
            </a:r>
          </a:p>
        </p:txBody>
      </p:sp>
      <p:sp>
        <p:nvSpPr>
          <p:cNvPr id="2" name="Slide Number Placeholder 1">
            <a:extLst>
              <a:ext uri="{FF2B5EF4-FFF2-40B4-BE49-F238E27FC236}">
                <a16:creationId xmlns:a16="http://schemas.microsoft.com/office/drawing/2014/main" id="{72356852-9AC8-5F39-3149-C4B11D80DCAF}"/>
              </a:ext>
            </a:extLst>
          </p:cNvPr>
          <p:cNvSpPr>
            <a:spLocks noGrp="1"/>
          </p:cNvSpPr>
          <p:nvPr>
            <p:ph type="sldNum" sz="quarter" idx="12"/>
          </p:nvPr>
        </p:nvSpPr>
        <p:spPr>
          <a:xfrm>
            <a:off x="6553200" y="4698999"/>
            <a:ext cx="2133600" cy="273844"/>
          </a:xfrm>
        </p:spPr>
        <p:txBody>
          <a:bodyPr/>
          <a:lstStyle/>
          <a:p>
            <a:r>
              <a:rPr lang="en-US" dirty="0"/>
              <a:t>FPGA ‘26 | </a:t>
            </a:r>
            <a:fld id="{8A758EFE-665F-4341-B5B8-2DAEADA52F6C}" type="slidenum">
              <a:rPr lang="en-US" smtClean="0"/>
              <a:pPr/>
              <a:t>8</a:t>
            </a:fld>
            <a:endParaRPr lang="en-US" dirty="0"/>
          </a:p>
        </p:txBody>
      </p:sp>
      <p:pic>
        <p:nvPicPr>
          <p:cNvPr id="8" name="Picture 7">
            <a:extLst>
              <a:ext uri="{FF2B5EF4-FFF2-40B4-BE49-F238E27FC236}">
                <a16:creationId xmlns:a16="http://schemas.microsoft.com/office/drawing/2014/main" id="{AD1C5A40-F733-5095-613D-B7B17816DDFD}"/>
              </a:ext>
            </a:extLst>
          </p:cNvPr>
          <p:cNvPicPr>
            <a:picLocks noChangeAspect="1"/>
          </p:cNvPicPr>
          <p:nvPr/>
        </p:nvPicPr>
        <p:blipFill>
          <a:blip r:embed="rId3"/>
          <a:stretch>
            <a:fillRect/>
          </a:stretch>
        </p:blipFill>
        <p:spPr>
          <a:xfrm>
            <a:off x="6210931" y="652097"/>
            <a:ext cx="1459449" cy="4570099"/>
          </a:xfrm>
          <a:prstGeom prst="rect">
            <a:avLst/>
          </a:prstGeom>
        </p:spPr>
      </p:pic>
    </p:spTree>
    <p:extLst>
      <p:ext uri="{BB962C8B-B14F-4D97-AF65-F5344CB8AC3E}">
        <p14:creationId xmlns:p14="http://schemas.microsoft.com/office/powerpoint/2010/main" val="256717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5DB07-AAAE-0B2A-9D34-A05A62986B15}"/>
            </a:ext>
          </a:extLst>
        </p:cNvPr>
        <p:cNvGrpSpPr/>
        <p:nvPr/>
      </p:nvGrpSpPr>
      <p:grpSpPr>
        <a:xfrm>
          <a:off x="0" y="0"/>
          <a:ext cx="0" cy="0"/>
          <a:chOff x="0" y="0"/>
          <a:chExt cx="0" cy="0"/>
        </a:xfrm>
      </p:grpSpPr>
      <p:sp>
        <p:nvSpPr>
          <p:cNvPr id="6" name="Content Placeholder 3">
            <a:extLst>
              <a:ext uri="{FF2B5EF4-FFF2-40B4-BE49-F238E27FC236}">
                <a16:creationId xmlns:a16="http://schemas.microsoft.com/office/drawing/2014/main" id="{9F48151C-B177-D926-C26B-CCC1680C73AA}"/>
              </a:ext>
            </a:extLst>
          </p:cNvPr>
          <p:cNvSpPr>
            <a:spLocks noGrp="1"/>
          </p:cNvSpPr>
          <p:nvPr>
            <p:ph sz="half" idx="1"/>
          </p:nvPr>
        </p:nvSpPr>
        <p:spPr>
          <a:xfrm>
            <a:off x="457200" y="1104905"/>
            <a:ext cx="3860356" cy="1370194"/>
          </a:xfrm>
        </p:spPr>
        <p:txBody>
          <a:bodyPr>
            <a:normAutofit lnSpcReduction="10000"/>
          </a:bodyPr>
          <a:lstStyle/>
          <a:p>
            <a:pPr>
              <a:lnSpc>
                <a:spcPct val="90000"/>
              </a:lnSpc>
            </a:pPr>
            <a:r>
              <a:rPr lang="en-US" sz="1300" dirty="0"/>
              <a:t>In 2003, Wrighton and DeHon created an FPGA based systolic array of processing elements (PEs) to perform placement</a:t>
            </a:r>
          </a:p>
          <a:p>
            <a:pPr marL="0" indent="0">
              <a:lnSpc>
                <a:spcPct val="90000"/>
              </a:lnSpc>
              <a:buNone/>
            </a:pPr>
            <a:endParaRPr lang="en-US" sz="1300" dirty="0"/>
          </a:p>
          <a:p>
            <a:pPr>
              <a:lnSpc>
                <a:spcPct val="90000"/>
              </a:lnSpc>
            </a:pPr>
            <a:r>
              <a:rPr lang="en-US" sz="1300" dirty="0"/>
              <a:t>PEs swap LUTs</a:t>
            </a:r>
          </a:p>
          <a:p>
            <a:pPr>
              <a:lnSpc>
                <a:spcPct val="90000"/>
              </a:lnSpc>
            </a:pPr>
            <a:endParaRPr lang="en-US" sz="1300" dirty="0"/>
          </a:p>
          <a:p>
            <a:pPr>
              <a:lnSpc>
                <a:spcPct val="90000"/>
              </a:lnSpc>
            </a:pPr>
            <a:r>
              <a:rPr lang="en-US" sz="1300" dirty="0"/>
              <a:t>Swap decisions are computed locally</a:t>
            </a:r>
          </a:p>
          <a:p>
            <a:pPr>
              <a:lnSpc>
                <a:spcPct val="90000"/>
              </a:lnSpc>
            </a:pPr>
            <a:endParaRPr lang="en-US" sz="1300" dirty="0"/>
          </a:p>
          <a:p>
            <a:pPr marL="0" indent="0">
              <a:lnSpc>
                <a:spcPct val="90000"/>
              </a:lnSpc>
              <a:buNone/>
            </a:pPr>
            <a:endParaRPr lang="en-US" sz="1300" dirty="0"/>
          </a:p>
        </p:txBody>
      </p:sp>
      <p:sp>
        <p:nvSpPr>
          <p:cNvPr id="3" name="Title 2">
            <a:extLst>
              <a:ext uri="{FF2B5EF4-FFF2-40B4-BE49-F238E27FC236}">
                <a16:creationId xmlns:a16="http://schemas.microsoft.com/office/drawing/2014/main" id="{6D2256B6-1335-008F-F1F7-722CB59DBF1C}"/>
              </a:ext>
            </a:extLst>
          </p:cNvPr>
          <p:cNvSpPr>
            <a:spLocks noGrp="1"/>
          </p:cNvSpPr>
          <p:nvPr>
            <p:ph type="title"/>
          </p:nvPr>
        </p:nvSpPr>
        <p:spPr>
          <a:xfrm>
            <a:off x="310152" y="15485"/>
            <a:ext cx="8229600" cy="693605"/>
          </a:xfrm>
        </p:spPr>
        <p:txBody>
          <a:bodyPr anchor="ctr">
            <a:normAutofit/>
          </a:bodyPr>
          <a:lstStyle/>
          <a:p>
            <a:r>
              <a:rPr lang="en-US" dirty="0"/>
              <a:t>Prior Work: Systolic Placement</a:t>
            </a:r>
          </a:p>
        </p:txBody>
      </p:sp>
      <p:sp>
        <p:nvSpPr>
          <p:cNvPr id="5" name="Content Placeholder 3">
            <a:extLst>
              <a:ext uri="{FF2B5EF4-FFF2-40B4-BE49-F238E27FC236}">
                <a16:creationId xmlns:a16="http://schemas.microsoft.com/office/drawing/2014/main" id="{9816E869-0BB7-DF82-8E07-6379DCDC0034}"/>
              </a:ext>
            </a:extLst>
          </p:cNvPr>
          <p:cNvSpPr txBox="1">
            <a:spLocks/>
          </p:cNvSpPr>
          <p:nvPr/>
        </p:nvSpPr>
        <p:spPr>
          <a:xfrm>
            <a:off x="457199" y="1016001"/>
            <a:ext cx="7890933" cy="3578622"/>
          </a:xfrm>
          <a:prstGeom prst="rect">
            <a:avLst/>
          </a:prstGeom>
        </p:spPr>
        <p:txBody>
          <a:bodyPr>
            <a:normAutofit/>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600" dirty="0">
              <a:solidFill>
                <a:schemeClr val="accent6">
                  <a:lumMod val="50000"/>
                </a:schemeClr>
              </a:solidFill>
            </a:endParaRPr>
          </a:p>
        </p:txBody>
      </p:sp>
      <p:sp>
        <p:nvSpPr>
          <p:cNvPr id="11" name="Content Placeholder 3">
            <a:extLst>
              <a:ext uri="{FF2B5EF4-FFF2-40B4-BE49-F238E27FC236}">
                <a16:creationId xmlns:a16="http://schemas.microsoft.com/office/drawing/2014/main" id="{A7D68AB7-66E3-5617-38F3-F49E4275E23C}"/>
              </a:ext>
            </a:extLst>
          </p:cNvPr>
          <p:cNvSpPr txBox="1">
            <a:spLocks/>
          </p:cNvSpPr>
          <p:nvPr/>
        </p:nvSpPr>
        <p:spPr>
          <a:xfrm>
            <a:off x="4999628" y="1104905"/>
            <a:ext cx="3860356" cy="12658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6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6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90000"/>
              </a:lnSpc>
            </a:pPr>
            <a:r>
              <a:rPr lang="en-US" sz="1300" dirty="0"/>
              <a:t>Swaps are performed in parallel</a:t>
            </a:r>
          </a:p>
          <a:p>
            <a:pPr marL="0" indent="0">
              <a:lnSpc>
                <a:spcPct val="90000"/>
              </a:lnSpc>
              <a:buFont typeface="Arial"/>
              <a:buNone/>
            </a:pPr>
            <a:endParaRPr lang="en-US" sz="1300" dirty="0"/>
          </a:p>
          <a:p>
            <a:pPr>
              <a:lnSpc>
                <a:spcPct val="90000"/>
              </a:lnSpc>
            </a:pPr>
            <a:r>
              <a:rPr lang="en-US" sz="1300" dirty="0"/>
              <a:t>Produced placement results in milliseconds</a:t>
            </a:r>
          </a:p>
          <a:p>
            <a:pPr marL="0" indent="0">
              <a:lnSpc>
                <a:spcPct val="90000"/>
              </a:lnSpc>
              <a:buNone/>
            </a:pPr>
            <a:r>
              <a:rPr lang="en-US" sz="1300" dirty="0"/>
              <a:t> </a:t>
            </a:r>
          </a:p>
          <a:p>
            <a:pPr>
              <a:lnSpc>
                <a:spcPct val="90000"/>
              </a:lnSpc>
            </a:pPr>
            <a:r>
              <a:rPr lang="en-US" sz="1300" dirty="0"/>
              <a:t>Very poor scalability</a:t>
            </a:r>
          </a:p>
        </p:txBody>
      </p:sp>
      <p:sp>
        <p:nvSpPr>
          <p:cNvPr id="15" name="Slide Number Placeholder 1">
            <a:extLst>
              <a:ext uri="{FF2B5EF4-FFF2-40B4-BE49-F238E27FC236}">
                <a16:creationId xmlns:a16="http://schemas.microsoft.com/office/drawing/2014/main" id="{EC385E8F-2A5A-6930-3DA3-37E15F9D62CF}"/>
              </a:ext>
            </a:extLst>
          </p:cNvPr>
          <p:cNvSpPr>
            <a:spLocks noGrp="1"/>
          </p:cNvSpPr>
          <p:nvPr>
            <p:ph type="sldNum" sz="quarter" idx="12"/>
          </p:nvPr>
        </p:nvSpPr>
        <p:spPr>
          <a:xfrm>
            <a:off x="6553200" y="4698999"/>
            <a:ext cx="2133600" cy="273844"/>
          </a:xfrm>
        </p:spPr>
        <p:txBody>
          <a:bodyPr/>
          <a:lstStyle/>
          <a:p>
            <a:r>
              <a:rPr lang="en-US" dirty="0"/>
              <a:t>FPGA ‘26 | </a:t>
            </a:r>
            <a:fld id="{8A758EFE-665F-4341-B5B8-2DAEADA52F6C}" type="slidenum">
              <a:rPr lang="en-US" smtClean="0"/>
              <a:pPr/>
              <a:t>9</a:t>
            </a:fld>
            <a:endParaRPr lang="en-US" dirty="0"/>
          </a:p>
        </p:txBody>
      </p:sp>
      <p:pic>
        <p:nvPicPr>
          <p:cNvPr id="2" name="Picture 1">
            <a:extLst>
              <a:ext uri="{FF2B5EF4-FFF2-40B4-BE49-F238E27FC236}">
                <a16:creationId xmlns:a16="http://schemas.microsoft.com/office/drawing/2014/main" id="{1A4C7909-0C6D-CC3C-061D-EE066AEDEABA}"/>
              </a:ext>
            </a:extLst>
          </p:cNvPr>
          <p:cNvPicPr>
            <a:picLocks noChangeAspect="1"/>
          </p:cNvPicPr>
          <p:nvPr/>
        </p:nvPicPr>
        <p:blipFill>
          <a:blip r:embed="rId3"/>
          <a:stretch>
            <a:fillRect/>
          </a:stretch>
        </p:blipFill>
        <p:spPr>
          <a:xfrm>
            <a:off x="1483761" y="2238865"/>
            <a:ext cx="6179442" cy="2696368"/>
          </a:xfrm>
          <a:prstGeom prst="rect">
            <a:avLst/>
          </a:prstGeom>
        </p:spPr>
      </p:pic>
    </p:spTree>
    <p:extLst>
      <p:ext uri="{BB962C8B-B14F-4D97-AF65-F5344CB8AC3E}">
        <p14:creationId xmlns:p14="http://schemas.microsoft.com/office/powerpoint/2010/main" val="365238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3B8572-4F19-42ED-14FC-94013D486517}"/>
              </a:ext>
            </a:extLst>
          </p:cNvPr>
          <p:cNvSpPr>
            <a:spLocks noGrp="1"/>
          </p:cNvSpPr>
          <p:nvPr>
            <p:ph type="sldNum" sz="quarter" idx="12"/>
          </p:nvPr>
        </p:nvSpPr>
        <p:spPr/>
        <p:txBody>
          <a:bodyPr/>
          <a:lstStyle/>
          <a:p>
            <a:r>
              <a:rPr lang="en-US"/>
              <a:t>FPGA ‘26 | </a:t>
            </a:r>
            <a:fld id="{8A758EFE-665F-4341-B5B8-2DAEADA52F6C}" type="slidenum">
              <a:rPr lang="en-US" smtClean="0"/>
              <a:pPr/>
              <a:t>10</a:t>
            </a:fld>
            <a:endParaRPr lang="en-US" dirty="0"/>
          </a:p>
        </p:txBody>
      </p:sp>
      <p:sp>
        <p:nvSpPr>
          <p:cNvPr id="3" name="Title 2">
            <a:extLst>
              <a:ext uri="{FF2B5EF4-FFF2-40B4-BE49-F238E27FC236}">
                <a16:creationId xmlns:a16="http://schemas.microsoft.com/office/drawing/2014/main" id="{8A7F6260-FDE7-8674-CE12-C90B588BF3E1}"/>
              </a:ext>
            </a:extLst>
          </p:cNvPr>
          <p:cNvSpPr>
            <a:spLocks noGrp="1"/>
          </p:cNvSpPr>
          <p:nvPr>
            <p:ph type="title"/>
          </p:nvPr>
        </p:nvSpPr>
        <p:spPr/>
        <p:txBody>
          <a:bodyPr/>
          <a:lstStyle/>
          <a:p>
            <a:r>
              <a:rPr lang="en-US" dirty="0"/>
              <a:t>Prior Work: Local Cost Function</a:t>
            </a:r>
          </a:p>
        </p:txBody>
      </p:sp>
      <p:sp>
        <p:nvSpPr>
          <p:cNvPr id="4" name="Content Placeholder 3">
            <a:extLst>
              <a:ext uri="{FF2B5EF4-FFF2-40B4-BE49-F238E27FC236}">
                <a16:creationId xmlns:a16="http://schemas.microsoft.com/office/drawing/2014/main" id="{7C6615ED-D4EC-D10B-C2FD-7B97C2F34ED4}"/>
              </a:ext>
            </a:extLst>
          </p:cNvPr>
          <p:cNvSpPr>
            <a:spLocks noGrp="1"/>
          </p:cNvSpPr>
          <p:nvPr>
            <p:ph sz="half" idx="1"/>
          </p:nvPr>
        </p:nvSpPr>
        <p:spPr/>
        <p:txBody>
          <a:bodyPr>
            <a:normAutofit lnSpcReduction="10000"/>
          </a:bodyPr>
          <a:lstStyle/>
          <a:p>
            <a:r>
              <a:rPr lang="en-US" dirty="0"/>
              <a:t>Goal to minimize </a:t>
            </a:r>
            <a:r>
              <a:rPr lang="en-US" u="sng" dirty="0"/>
              <a:t>total</a:t>
            </a:r>
            <a:r>
              <a:rPr lang="en-US" dirty="0"/>
              <a:t> placement cost</a:t>
            </a:r>
          </a:p>
          <a:p>
            <a:pPr marL="0" indent="0">
              <a:buNone/>
            </a:pPr>
            <a:endParaRPr lang="en-US" dirty="0"/>
          </a:p>
          <a:p>
            <a:r>
              <a:rPr lang="en-US" dirty="0"/>
              <a:t>But swaps are evaluated on </a:t>
            </a:r>
            <a:r>
              <a:rPr lang="en-US" u="sng" dirty="0"/>
              <a:t>local cost proxies</a:t>
            </a:r>
            <a:r>
              <a:rPr lang="en-US" dirty="0"/>
              <a:t>:</a:t>
            </a:r>
          </a:p>
          <a:p>
            <a:pPr lvl="1"/>
            <a:r>
              <a:rPr lang="en-US" dirty="0"/>
              <a:t>Does a swap reduce placement cost for pair of cells?</a:t>
            </a:r>
          </a:p>
          <a:p>
            <a:pPr marL="457200" lvl="1" indent="0">
              <a:buNone/>
            </a:pPr>
            <a:endParaRPr lang="en-US" dirty="0"/>
          </a:p>
          <a:p>
            <a:r>
              <a:rPr lang="en-US" dirty="0"/>
              <a:t>Idea: minimizing local costs will reduce total cost</a:t>
            </a:r>
          </a:p>
          <a:p>
            <a:pPr marL="0" indent="0">
              <a:buNone/>
            </a:pPr>
            <a:endParaRPr lang="en-US" dirty="0"/>
          </a:p>
          <a:p>
            <a:r>
              <a:rPr lang="en-US" dirty="0"/>
              <a:t>Must periodically synchronize local cost functions with global state</a:t>
            </a:r>
          </a:p>
        </p:txBody>
      </p:sp>
    </p:spTree>
    <p:extLst>
      <p:ext uri="{BB962C8B-B14F-4D97-AF65-F5344CB8AC3E}">
        <p14:creationId xmlns:p14="http://schemas.microsoft.com/office/powerpoint/2010/main" val="3256940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diagram of a mathematical equation&#10;&#10;Description automatically generated">
            <a:extLst>
              <a:ext uri="{FF2B5EF4-FFF2-40B4-BE49-F238E27FC236}">
                <a16:creationId xmlns:a16="http://schemas.microsoft.com/office/drawing/2014/main" id="{B97F570B-1763-F75D-18BC-7CE587F4DF87}"/>
              </a:ext>
            </a:extLst>
          </p:cNvPr>
          <p:cNvPicPr>
            <a:picLocks noChangeAspect="1"/>
          </p:cNvPicPr>
          <p:nvPr/>
        </p:nvPicPr>
        <p:blipFill>
          <a:blip r:embed="rId3"/>
          <a:stretch>
            <a:fillRect/>
          </a:stretch>
        </p:blipFill>
        <p:spPr>
          <a:xfrm>
            <a:off x="618371" y="1173029"/>
            <a:ext cx="3806581" cy="1667937"/>
          </a:xfrm>
          <a:prstGeom prst="rect">
            <a:avLst/>
          </a:prstGeom>
        </p:spPr>
      </p:pic>
      <p:sp>
        <p:nvSpPr>
          <p:cNvPr id="2" name="Slide Number Placeholder 1">
            <a:extLst>
              <a:ext uri="{FF2B5EF4-FFF2-40B4-BE49-F238E27FC236}">
                <a16:creationId xmlns:a16="http://schemas.microsoft.com/office/drawing/2014/main" id="{78F7BFD3-F924-B64B-F412-62170BCE5060}"/>
              </a:ext>
            </a:extLst>
          </p:cNvPr>
          <p:cNvSpPr>
            <a:spLocks noGrp="1"/>
          </p:cNvSpPr>
          <p:nvPr>
            <p:ph type="sldNum" sz="quarter" idx="12"/>
          </p:nvPr>
        </p:nvSpPr>
        <p:spPr/>
        <p:txBody>
          <a:bodyPr/>
          <a:lstStyle/>
          <a:p>
            <a:r>
              <a:rPr lang="en-US" dirty="0"/>
              <a:t>FPGA ‘26 | </a:t>
            </a:r>
            <a:fld id="{8A758EFE-665F-4341-B5B8-2DAEADA52F6C}" type="slidenum">
              <a:rPr lang="en-US" smtClean="0"/>
              <a:pPr/>
              <a:t>11</a:t>
            </a:fld>
            <a:endParaRPr lang="en-US" dirty="0"/>
          </a:p>
        </p:txBody>
      </p:sp>
      <p:sp>
        <p:nvSpPr>
          <p:cNvPr id="3" name="Title 2">
            <a:extLst>
              <a:ext uri="{FF2B5EF4-FFF2-40B4-BE49-F238E27FC236}">
                <a16:creationId xmlns:a16="http://schemas.microsoft.com/office/drawing/2014/main" id="{2A69095F-C312-234F-A97F-FADCDA87CADD}"/>
              </a:ext>
            </a:extLst>
          </p:cNvPr>
          <p:cNvSpPr>
            <a:spLocks noGrp="1"/>
          </p:cNvSpPr>
          <p:nvPr>
            <p:ph type="title"/>
          </p:nvPr>
        </p:nvSpPr>
        <p:spPr/>
        <p:txBody>
          <a:bodyPr/>
          <a:lstStyle/>
          <a:p>
            <a:r>
              <a:rPr lang="en-US" dirty="0"/>
              <a:t>Prior Work: Local Cost Function</a:t>
            </a:r>
          </a:p>
        </p:txBody>
      </p:sp>
      <p:sp>
        <p:nvSpPr>
          <p:cNvPr id="4" name="Content Placeholder 3">
            <a:extLst>
              <a:ext uri="{FF2B5EF4-FFF2-40B4-BE49-F238E27FC236}">
                <a16:creationId xmlns:a16="http://schemas.microsoft.com/office/drawing/2014/main" id="{5BA908F5-3744-5FE9-341D-3990A21EDAF5}"/>
              </a:ext>
            </a:extLst>
          </p:cNvPr>
          <p:cNvSpPr>
            <a:spLocks noGrp="1"/>
          </p:cNvSpPr>
          <p:nvPr>
            <p:ph sz="half" idx="1"/>
          </p:nvPr>
        </p:nvSpPr>
        <p:spPr>
          <a:xfrm>
            <a:off x="533401" y="3304905"/>
            <a:ext cx="4114800" cy="987298"/>
          </a:xfrm>
        </p:spPr>
        <p:txBody>
          <a:bodyPr>
            <a:normAutofit lnSpcReduction="10000"/>
          </a:bodyPr>
          <a:lstStyle/>
          <a:p>
            <a:r>
              <a:rPr lang="en-US" sz="2000" dirty="0"/>
              <a:t>Measures linear Manhattan wire length between a cell and its netlist connections</a:t>
            </a:r>
          </a:p>
        </p:txBody>
      </p:sp>
      <p:pic>
        <p:nvPicPr>
          <p:cNvPr id="17" name="Picture 16">
            <a:extLst>
              <a:ext uri="{FF2B5EF4-FFF2-40B4-BE49-F238E27FC236}">
                <a16:creationId xmlns:a16="http://schemas.microsoft.com/office/drawing/2014/main" id="{106767E6-316A-D554-D45E-DB36E367FFF0}"/>
              </a:ext>
            </a:extLst>
          </p:cNvPr>
          <p:cNvPicPr>
            <a:picLocks noChangeAspect="1"/>
          </p:cNvPicPr>
          <p:nvPr/>
        </p:nvPicPr>
        <p:blipFill>
          <a:blip r:embed="rId4"/>
          <a:stretch>
            <a:fillRect/>
          </a:stretch>
        </p:blipFill>
        <p:spPr>
          <a:xfrm>
            <a:off x="5003799" y="851298"/>
            <a:ext cx="3683000" cy="2311400"/>
          </a:xfrm>
          <a:prstGeom prst="rect">
            <a:avLst/>
          </a:prstGeom>
        </p:spPr>
      </p:pic>
      <p:pic>
        <p:nvPicPr>
          <p:cNvPr id="18" name="Picture 17">
            <a:extLst>
              <a:ext uri="{FF2B5EF4-FFF2-40B4-BE49-F238E27FC236}">
                <a16:creationId xmlns:a16="http://schemas.microsoft.com/office/drawing/2014/main" id="{412D6483-C58C-6718-9E43-DAAFCF1F54B4}"/>
              </a:ext>
            </a:extLst>
          </p:cNvPr>
          <p:cNvPicPr>
            <a:picLocks noChangeAspect="1"/>
          </p:cNvPicPr>
          <p:nvPr/>
        </p:nvPicPr>
        <p:blipFill>
          <a:blip r:embed="rId5"/>
          <a:stretch>
            <a:fillRect/>
          </a:stretch>
        </p:blipFill>
        <p:spPr>
          <a:xfrm>
            <a:off x="5003799" y="851298"/>
            <a:ext cx="3683000" cy="2311400"/>
          </a:xfrm>
          <a:prstGeom prst="rect">
            <a:avLst/>
          </a:prstGeom>
        </p:spPr>
      </p:pic>
      <p:pic>
        <p:nvPicPr>
          <p:cNvPr id="19" name="Picture 18">
            <a:extLst>
              <a:ext uri="{FF2B5EF4-FFF2-40B4-BE49-F238E27FC236}">
                <a16:creationId xmlns:a16="http://schemas.microsoft.com/office/drawing/2014/main" id="{A3948DE4-7F91-4A3B-FECF-4B88C9B338A6}"/>
              </a:ext>
            </a:extLst>
          </p:cNvPr>
          <p:cNvPicPr>
            <a:picLocks noChangeAspect="1"/>
          </p:cNvPicPr>
          <p:nvPr/>
        </p:nvPicPr>
        <p:blipFill>
          <a:blip r:embed="rId6"/>
          <a:stretch>
            <a:fillRect/>
          </a:stretch>
        </p:blipFill>
        <p:spPr>
          <a:xfrm>
            <a:off x="5003799" y="851298"/>
            <a:ext cx="3683000" cy="2311400"/>
          </a:xfrm>
          <a:prstGeom prst="rect">
            <a:avLst/>
          </a:prstGeom>
        </p:spPr>
      </p:pic>
      <p:sp>
        <p:nvSpPr>
          <p:cNvPr id="20" name="Content Placeholder 3">
            <a:extLst>
              <a:ext uri="{FF2B5EF4-FFF2-40B4-BE49-F238E27FC236}">
                <a16:creationId xmlns:a16="http://schemas.microsoft.com/office/drawing/2014/main" id="{D627C402-FDB5-2716-2126-99684A231274}"/>
              </a:ext>
            </a:extLst>
          </p:cNvPr>
          <p:cNvSpPr txBox="1">
            <a:spLocks/>
          </p:cNvSpPr>
          <p:nvPr/>
        </p:nvSpPr>
        <p:spPr>
          <a:xfrm>
            <a:off x="4648201" y="3304904"/>
            <a:ext cx="4114800" cy="98729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chemeClr val="tx1"/>
              </a:buClr>
              <a:buFont typeface="Arial"/>
              <a:buChar char="•"/>
              <a:defRPr sz="2400" kern="1200">
                <a:solidFill>
                  <a:schemeClr val="accent6">
                    <a:lumMod val="50000"/>
                  </a:schemeClr>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000" kern="1200">
                <a:solidFill>
                  <a:schemeClr val="accent6">
                    <a:lumMod val="50000"/>
                  </a:schemeClr>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1800" kern="1200">
                <a:solidFill>
                  <a:schemeClr val="accent6">
                    <a:lumMod val="50000"/>
                  </a:schemeClr>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600" kern="1200">
                <a:solidFill>
                  <a:schemeClr val="accent6">
                    <a:lumMod val="50000"/>
                  </a:schemeClr>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600" kern="1200">
                <a:solidFill>
                  <a:schemeClr val="accent6">
                    <a:lumMod val="50000"/>
                  </a:schemeClr>
                </a:solidFill>
                <a:latin typeface="Gill Sans"/>
                <a:ea typeface="+mn-ea"/>
                <a:cs typeface="Gill San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r>
              <a:rPr lang="en-US" sz="2000" dirty="0"/>
              <a:t>Requires iteration over the cells’ lists of connection coordinates </a:t>
            </a:r>
          </a:p>
        </p:txBody>
      </p:sp>
    </p:spTree>
    <p:extLst>
      <p:ext uri="{BB962C8B-B14F-4D97-AF65-F5344CB8AC3E}">
        <p14:creationId xmlns:p14="http://schemas.microsoft.com/office/powerpoint/2010/main" val="350090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9B1069-3853-179F-22C2-8471ED2A661D}"/>
              </a:ext>
            </a:extLst>
          </p:cNvPr>
          <p:cNvSpPr>
            <a:spLocks noGrp="1"/>
          </p:cNvSpPr>
          <p:nvPr>
            <p:ph type="sldNum" sz="quarter" idx="12"/>
          </p:nvPr>
        </p:nvSpPr>
        <p:spPr/>
        <p:txBody>
          <a:bodyPr/>
          <a:lstStyle/>
          <a:p>
            <a:r>
              <a:rPr lang="en-US"/>
              <a:t>FPGA ‘26 | </a:t>
            </a:r>
            <a:fld id="{8A758EFE-665F-4341-B5B8-2DAEADA52F6C}" type="slidenum">
              <a:rPr lang="en-US" smtClean="0"/>
              <a:pPr/>
              <a:t>12</a:t>
            </a:fld>
            <a:endParaRPr lang="en-US" dirty="0"/>
          </a:p>
        </p:txBody>
      </p:sp>
      <p:sp>
        <p:nvSpPr>
          <p:cNvPr id="3" name="Title 2">
            <a:extLst>
              <a:ext uri="{FF2B5EF4-FFF2-40B4-BE49-F238E27FC236}">
                <a16:creationId xmlns:a16="http://schemas.microsoft.com/office/drawing/2014/main" id="{B5194B2F-D3D9-9E95-BD1E-1E31D265FD69}"/>
              </a:ext>
            </a:extLst>
          </p:cNvPr>
          <p:cNvSpPr>
            <a:spLocks noGrp="1"/>
          </p:cNvSpPr>
          <p:nvPr>
            <p:ph type="title"/>
          </p:nvPr>
        </p:nvSpPr>
        <p:spPr/>
        <p:txBody>
          <a:bodyPr/>
          <a:lstStyle/>
          <a:p>
            <a:r>
              <a:rPr lang="en-US" dirty="0"/>
              <a:t>Prior Work: Achievements</a:t>
            </a:r>
          </a:p>
        </p:txBody>
      </p:sp>
      <p:sp>
        <p:nvSpPr>
          <p:cNvPr id="4" name="Content Placeholder 3">
            <a:extLst>
              <a:ext uri="{FF2B5EF4-FFF2-40B4-BE49-F238E27FC236}">
                <a16:creationId xmlns:a16="http://schemas.microsoft.com/office/drawing/2014/main" id="{C0FB96FE-975E-3AA6-7FE4-B4FD58AC5FEC}"/>
              </a:ext>
            </a:extLst>
          </p:cNvPr>
          <p:cNvSpPr>
            <a:spLocks noGrp="1"/>
          </p:cNvSpPr>
          <p:nvPr>
            <p:ph sz="half" idx="1"/>
          </p:nvPr>
        </p:nvSpPr>
        <p:spPr/>
        <p:txBody>
          <a:bodyPr/>
          <a:lstStyle/>
          <a:p>
            <a:r>
              <a:rPr lang="en-US" dirty="0"/>
              <a:t>Placed designs for VPR in </a:t>
            </a:r>
            <a:r>
              <a:rPr lang="en-US" u="sng" dirty="0"/>
              <a:t>milliseconds</a:t>
            </a:r>
          </a:p>
          <a:p>
            <a:pPr marL="0" indent="0">
              <a:buNone/>
            </a:pPr>
            <a:endParaRPr lang="en-US" dirty="0"/>
          </a:p>
          <a:p>
            <a:r>
              <a:rPr lang="en-US" dirty="0"/>
              <a:t>2-3 orders of magnitude acceleration over VPR</a:t>
            </a:r>
          </a:p>
          <a:p>
            <a:pPr marL="0" indent="0">
              <a:buNone/>
            </a:pPr>
            <a:endParaRPr lang="en-US" dirty="0"/>
          </a:p>
          <a:p>
            <a:r>
              <a:rPr lang="en-US" dirty="0"/>
              <a:t>Cost: 35% increase in min-channel width</a:t>
            </a:r>
          </a:p>
        </p:txBody>
      </p:sp>
    </p:spTree>
    <p:extLst>
      <p:ext uri="{BB962C8B-B14F-4D97-AF65-F5344CB8AC3E}">
        <p14:creationId xmlns:p14="http://schemas.microsoft.com/office/powerpoint/2010/main" val="1016479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93A887-162D-C114-590B-81CD7BD1A673}"/>
              </a:ext>
            </a:extLst>
          </p:cNvPr>
          <p:cNvSpPr>
            <a:spLocks noGrp="1"/>
          </p:cNvSpPr>
          <p:nvPr>
            <p:ph type="sldNum" sz="quarter" idx="12"/>
          </p:nvPr>
        </p:nvSpPr>
        <p:spPr/>
        <p:txBody>
          <a:bodyPr/>
          <a:lstStyle/>
          <a:p>
            <a:r>
              <a:rPr lang="en-US" dirty="0"/>
              <a:t>FPGA ‘26 | </a:t>
            </a:r>
            <a:fld id="{8A758EFE-665F-4341-B5B8-2DAEADA52F6C}" type="slidenum">
              <a:rPr lang="en-US" smtClean="0"/>
              <a:pPr/>
              <a:t>13</a:t>
            </a:fld>
            <a:endParaRPr lang="en-US" dirty="0"/>
          </a:p>
        </p:txBody>
      </p:sp>
      <p:sp>
        <p:nvSpPr>
          <p:cNvPr id="3" name="Title 2">
            <a:extLst>
              <a:ext uri="{FF2B5EF4-FFF2-40B4-BE49-F238E27FC236}">
                <a16:creationId xmlns:a16="http://schemas.microsoft.com/office/drawing/2014/main" id="{21424C65-15E6-FEE5-95E9-3185B48643E2}"/>
              </a:ext>
            </a:extLst>
          </p:cNvPr>
          <p:cNvSpPr>
            <a:spLocks noGrp="1"/>
          </p:cNvSpPr>
          <p:nvPr>
            <p:ph type="title"/>
          </p:nvPr>
        </p:nvSpPr>
        <p:spPr/>
        <p:txBody>
          <a:bodyPr/>
          <a:lstStyle/>
          <a:p>
            <a:r>
              <a:rPr lang="en-US" dirty="0"/>
              <a:t>Prior Work: Why not Adopted?</a:t>
            </a:r>
          </a:p>
        </p:txBody>
      </p:sp>
      <p:sp>
        <p:nvSpPr>
          <p:cNvPr id="4" name="Content Placeholder 3">
            <a:extLst>
              <a:ext uri="{FF2B5EF4-FFF2-40B4-BE49-F238E27FC236}">
                <a16:creationId xmlns:a16="http://schemas.microsoft.com/office/drawing/2014/main" id="{B8C4BDFD-192A-4E71-AD86-E767A7C4161B}"/>
              </a:ext>
            </a:extLst>
          </p:cNvPr>
          <p:cNvSpPr txBox="1">
            <a:spLocks/>
          </p:cNvSpPr>
          <p:nvPr/>
        </p:nvSpPr>
        <p:spPr>
          <a:xfrm>
            <a:off x="457199" y="1104904"/>
            <a:ext cx="7671817" cy="348972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chemeClr val="tx1"/>
              </a:buClr>
              <a:buFont typeface="Arial"/>
              <a:buChar char="•"/>
              <a:defRPr sz="2400" kern="1200">
                <a:solidFill>
                  <a:schemeClr val="accent6">
                    <a:lumMod val="50000"/>
                  </a:schemeClr>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000" kern="1200">
                <a:solidFill>
                  <a:schemeClr val="accent6">
                    <a:lumMod val="50000"/>
                  </a:schemeClr>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1800" kern="1200">
                <a:solidFill>
                  <a:schemeClr val="accent6">
                    <a:lumMod val="50000"/>
                  </a:schemeClr>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600" kern="1200">
                <a:solidFill>
                  <a:schemeClr val="accent6">
                    <a:lumMod val="50000"/>
                  </a:schemeClr>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600" kern="1200">
                <a:solidFill>
                  <a:schemeClr val="accent6">
                    <a:lumMod val="50000"/>
                  </a:schemeClr>
                </a:solidFill>
                <a:latin typeface="Gill Sans"/>
                <a:ea typeface="+mn-ea"/>
                <a:cs typeface="Gill San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r>
              <a:rPr lang="en-US" dirty="0"/>
              <a:t>Poor build-to-place ratio:</a:t>
            </a:r>
          </a:p>
          <a:p>
            <a:pPr lvl="1"/>
            <a:r>
              <a:rPr lang="en-US" dirty="0"/>
              <a:t>Each PE requires 400 accelerator LUTs</a:t>
            </a:r>
          </a:p>
          <a:p>
            <a:pPr lvl="1"/>
            <a:r>
              <a:rPr lang="en-US" dirty="0"/>
              <a:t>Each PE only places one target LUT</a:t>
            </a:r>
          </a:p>
          <a:p>
            <a:pPr lvl="1"/>
            <a:r>
              <a:rPr lang="en-US" dirty="0"/>
              <a:t>Severely limits target size</a:t>
            </a:r>
          </a:p>
          <a:p>
            <a:pPr marL="0" indent="0">
              <a:buNone/>
            </a:pPr>
            <a:endParaRPr lang="en-US" dirty="0"/>
          </a:p>
          <a:p>
            <a:r>
              <a:rPr lang="en-US" dirty="0"/>
              <a:t>Accelerator only places LUTs</a:t>
            </a:r>
          </a:p>
          <a:p>
            <a:pPr lvl="1"/>
            <a:r>
              <a:rPr lang="en-US" dirty="0"/>
              <a:t>CLBs, BRAMs, and DSPs have many connections</a:t>
            </a:r>
          </a:p>
          <a:p>
            <a:pPr lvl="1"/>
            <a:r>
              <a:rPr lang="en-US" dirty="0"/>
              <a:t>PE swap times scale poorly with the number of connection</a:t>
            </a:r>
          </a:p>
        </p:txBody>
      </p:sp>
    </p:spTree>
    <p:extLst>
      <p:ext uri="{BB962C8B-B14F-4D97-AF65-F5344CB8AC3E}">
        <p14:creationId xmlns:p14="http://schemas.microsoft.com/office/powerpoint/2010/main" val="93575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86D7B-1C69-5FB3-8D0A-3410DB1E4AD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B040BA0-6B8C-9B61-EB37-163FBF5206CB}"/>
              </a:ext>
            </a:extLst>
          </p:cNvPr>
          <p:cNvSpPr>
            <a:spLocks noGrp="1"/>
          </p:cNvSpPr>
          <p:nvPr>
            <p:ph type="title"/>
          </p:nvPr>
        </p:nvSpPr>
        <p:spPr/>
        <p:txBody>
          <a:bodyPr>
            <a:normAutofit/>
          </a:bodyPr>
          <a:lstStyle/>
          <a:p>
            <a:r>
              <a:rPr lang="en-US" dirty="0"/>
              <a:t>Table of Contents </a:t>
            </a:r>
          </a:p>
        </p:txBody>
      </p:sp>
      <p:sp>
        <p:nvSpPr>
          <p:cNvPr id="5" name="Content Placeholder 3">
            <a:extLst>
              <a:ext uri="{FF2B5EF4-FFF2-40B4-BE49-F238E27FC236}">
                <a16:creationId xmlns:a16="http://schemas.microsoft.com/office/drawing/2014/main" id="{937C14EB-8AEF-E620-FDB4-7168808F7BEE}"/>
              </a:ext>
            </a:extLst>
          </p:cNvPr>
          <p:cNvSpPr txBox="1">
            <a:spLocks/>
          </p:cNvSpPr>
          <p:nvPr/>
        </p:nvSpPr>
        <p:spPr>
          <a:xfrm>
            <a:off x="457199" y="1016001"/>
            <a:ext cx="7890933" cy="3578622"/>
          </a:xfrm>
          <a:prstGeom prst="rect">
            <a:avLst/>
          </a:prstGeom>
        </p:spPr>
        <p:txBody>
          <a:bodyPr>
            <a:normAutofit/>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solidFill>
                  <a:schemeClr val="accent6">
                    <a:lumMod val="60000"/>
                    <a:lumOff val="40000"/>
                  </a:schemeClr>
                </a:solidFill>
              </a:rPr>
              <a:t>Motivation</a:t>
            </a:r>
          </a:p>
          <a:p>
            <a:r>
              <a:rPr lang="en-US" sz="2000" dirty="0">
                <a:solidFill>
                  <a:schemeClr val="accent6">
                    <a:lumMod val="60000"/>
                    <a:lumOff val="40000"/>
                  </a:schemeClr>
                </a:solidFill>
              </a:rPr>
              <a:t>Background</a:t>
            </a:r>
          </a:p>
          <a:p>
            <a:r>
              <a:rPr lang="en-US" sz="2000" dirty="0">
                <a:solidFill>
                  <a:schemeClr val="accent6">
                    <a:lumMod val="50000"/>
                  </a:schemeClr>
                </a:solidFill>
              </a:rPr>
              <a:t>Our Accelerator</a:t>
            </a:r>
          </a:p>
          <a:p>
            <a:r>
              <a:rPr lang="en-US" sz="2000" dirty="0">
                <a:solidFill>
                  <a:schemeClr val="accent6">
                    <a:lumMod val="60000"/>
                    <a:lumOff val="40000"/>
                  </a:schemeClr>
                </a:solidFill>
              </a:rPr>
              <a:t>Evaluation</a:t>
            </a:r>
          </a:p>
          <a:p>
            <a:r>
              <a:rPr lang="en-US" sz="2000" dirty="0">
                <a:solidFill>
                  <a:schemeClr val="accent6">
                    <a:lumMod val="60000"/>
                    <a:lumOff val="40000"/>
                  </a:schemeClr>
                </a:solidFill>
              </a:rPr>
              <a:t>Conclusion</a:t>
            </a:r>
          </a:p>
          <a:p>
            <a:endParaRPr lang="en-US" sz="2000" dirty="0"/>
          </a:p>
          <a:p>
            <a:endParaRPr lang="en-US" sz="2000" dirty="0"/>
          </a:p>
        </p:txBody>
      </p:sp>
      <p:sp>
        <p:nvSpPr>
          <p:cNvPr id="4" name="Slide Number Placeholder 1">
            <a:extLst>
              <a:ext uri="{FF2B5EF4-FFF2-40B4-BE49-F238E27FC236}">
                <a16:creationId xmlns:a16="http://schemas.microsoft.com/office/drawing/2014/main" id="{0AFCBB45-1A8B-A448-EF2D-318FA2D3EB4C}"/>
              </a:ext>
            </a:extLst>
          </p:cNvPr>
          <p:cNvSpPr>
            <a:spLocks noGrp="1"/>
          </p:cNvSpPr>
          <p:nvPr>
            <p:ph type="sldNum" sz="quarter" idx="12"/>
          </p:nvPr>
        </p:nvSpPr>
        <p:spPr>
          <a:xfrm>
            <a:off x="6553200" y="4698999"/>
            <a:ext cx="2133600" cy="273844"/>
          </a:xfrm>
        </p:spPr>
        <p:txBody>
          <a:bodyPr/>
          <a:lstStyle/>
          <a:p>
            <a:r>
              <a:rPr lang="en-US" dirty="0"/>
              <a:t>FPGA ‘26 | </a:t>
            </a:r>
            <a:fld id="{8A758EFE-665F-4341-B5B8-2DAEADA52F6C}" type="slidenum">
              <a:rPr lang="en-US" smtClean="0"/>
              <a:pPr/>
              <a:t>14</a:t>
            </a:fld>
            <a:endParaRPr lang="en-US" dirty="0"/>
          </a:p>
        </p:txBody>
      </p:sp>
    </p:spTree>
    <p:extLst>
      <p:ext uri="{BB962C8B-B14F-4D97-AF65-F5344CB8AC3E}">
        <p14:creationId xmlns:p14="http://schemas.microsoft.com/office/powerpoint/2010/main" val="11437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485285-D459-C10C-F219-8A64C064E21F}"/>
              </a:ext>
            </a:extLst>
          </p:cNvPr>
          <p:cNvSpPr>
            <a:spLocks noGrp="1"/>
          </p:cNvSpPr>
          <p:nvPr>
            <p:ph type="sldNum" sz="quarter" idx="12"/>
          </p:nvPr>
        </p:nvSpPr>
        <p:spPr/>
        <p:txBody>
          <a:bodyPr/>
          <a:lstStyle/>
          <a:p>
            <a:r>
              <a:rPr lang="en-US"/>
              <a:t>FPGA ‘26 | </a:t>
            </a:r>
            <a:fld id="{8A758EFE-665F-4341-B5B8-2DAEADA52F6C}" type="slidenum">
              <a:rPr lang="en-US" smtClean="0"/>
              <a:pPr/>
              <a:t>15</a:t>
            </a:fld>
            <a:endParaRPr lang="en-US" dirty="0"/>
          </a:p>
        </p:txBody>
      </p:sp>
      <p:sp>
        <p:nvSpPr>
          <p:cNvPr id="3" name="Title 2">
            <a:extLst>
              <a:ext uri="{FF2B5EF4-FFF2-40B4-BE49-F238E27FC236}">
                <a16:creationId xmlns:a16="http://schemas.microsoft.com/office/drawing/2014/main" id="{9AE080F9-5CDF-30C9-6CDC-AA10A0981B7D}"/>
              </a:ext>
            </a:extLst>
          </p:cNvPr>
          <p:cNvSpPr>
            <a:spLocks noGrp="1"/>
          </p:cNvSpPr>
          <p:nvPr>
            <p:ph type="title"/>
          </p:nvPr>
        </p:nvSpPr>
        <p:spPr/>
        <p:txBody>
          <a:bodyPr/>
          <a:lstStyle/>
          <a:p>
            <a:r>
              <a:rPr lang="en-US" dirty="0"/>
              <a:t>Our Accelerator: Goals</a:t>
            </a:r>
          </a:p>
        </p:txBody>
      </p:sp>
      <p:sp>
        <p:nvSpPr>
          <p:cNvPr id="4" name="Content Placeholder 3">
            <a:extLst>
              <a:ext uri="{FF2B5EF4-FFF2-40B4-BE49-F238E27FC236}">
                <a16:creationId xmlns:a16="http://schemas.microsoft.com/office/drawing/2014/main" id="{5F8F09A9-079D-2845-1D15-3BB73768C111}"/>
              </a:ext>
            </a:extLst>
          </p:cNvPr>
          <p:cNvSpPr>
            <a:spLocks noGrp="1"/>
          </p:cNvSpPr>
          <p:nvPr>
            <p:ph sz="half" idx="1"/>
          </p:nvPr>
        </p:nvSpPr>
        <p:spPr>
          <a:xfrm>
            <a:off x="457200" y="1104904"/>
            <a:ext cx="8082552" cy="1281868"/>
          </a:xfrm>
        </p:spPr>
        <p:txBody>
          <a:bodyPr>
            <a:normAutofit lnSpcReduction="10000"/>
          </a:bodyPr>
          <a:lstStyle/>
          <a:p>
            <a:r>
              <a:rPr lang="en-US" dirty="0"/>
              <a:t>Place larger, practically sized designs</a:t>
            </a:r>
          </a:p>
          <a:p>
            <a:pPr marL="0" indent="0">
              <a:buNone/>
            </a:pPr>
            <a:endParaRPr lang="en-US" dirty="0"/>
          </a:p>
          <a:p>
            <a:r>
              <a:rPr lang="en-US" dirty="0"/>
              <a:t>Place heterogeneous netlists of LUTs, BRAMs, and DSPs</a:t>
            </a:r>
          </a:p>
          <a:p>
            <a:pPr marL="0" indent="0">
              <a:buNone/>
            </a:pPr>
            <a:endParaRPr lang="en-US" dirty="0"/>
          </a:p>
          <a:p>
            <a:endParaRPr lang="en-US" dirty="0"/>
          </a:p>
          <a:p>
            <a:endParaRPr lang="en-US" dirty="0"/>
          </a:p>
          <a:p>
            <a:pPr marL="0" indent="0">
              <a:buNone/>
            </a:pPr>
            <a:endParaRPr lang="en-US" dirty="0"/>
          </a:p>
        </p:txBody>
      </p:sp>
      <p:pic>
        <p:nvPicPr>
          <p:cNvPr id="5" name="Picture 4">
            <a:extLst>
              <a:ext uri="{FF2B5EF4-FFF2-40B4-BE49-F238E27FC236}">
                <a16:creationId xmlns:a16="http://schemas.microsoft.com/office/drawing/2014/main" id="{B4D50D3C-3082-7C7D-0428-6FC7B3CD6EDD}"/>
              </a:ext>
            </a:extLst>
          </p:cNvPr>
          <p:cNvPicPr>
            <a:picLocks noChangeAspect="1"/>
          </p:cNvPicPr>
          <p:nvPr/>
        </p:nvPicPr>
        <p:blipFill>
          <a:blip r:embed="rId3"/>
          <a:stretch>
            <a:fillRect/>
          </a:stretch>
        </p:blipFill>
        <p:spPr>
          <a:xfrm>
            <a:off x="1483761" y="2238865"/>
            <a:ext cx="6179442" cy="2696368"/>
          </a:xfrm>
          <a:prstGeom prst="rect">
            <a:avLst/>
          </a:prstGeom>
        </p:spPr>
      </p:pic>
    </p:spTree>
    <p:extLst>
      <p:ext uri="{BB962C8B-B14F-4D97-AF65-F5344CB8AC3E}">
        <p14:creationId xmlns:p14="http://schemas.microsoft.com/office/powerpoint/2010/main" val="2838943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diagram of a computer network&#10;&#10;Description automatically generated">
            <a:extLst>
              <a:ext uri="{FF2B5EF4-FFF2-40B4-BE49-F238E27FC236}">
                <a16:creationId xmlns:a16="http://schemas.microsoft.com/office/drawing/2014/main" id="{CF19FEF6-0EEB-5F7E-9216-9FA838423524}"/>
              </a:ext>
            </a:extLst>
          </p:cNvPr>
          <p:cNvPicPr>
            <a:picLocks noChangeAspect="1"/>
          </p:cNvPicPr>
          <p:nvPr/>
        </p:nvPicPr>
        <p:blipFill>
          <a:blip r:embed="rId3"/>
          <a:stretch>
            <a:fillRect/>
          </a:stretch>
        </p:blipFill>
        <p:spPr>
          <a:xfrm>
            <a:off x="5744787" y="2961183"/>
            <a:ext cx="2388336" cy="2011660"/>
          </a:xfrm>
          <a:prstGeom prst="rect">
            <a:avLst/>
          </a:prstGeom>
        </p:spPr>
      </p:pic>
      <p:sp>
        <p:nvSpPr>
          <p:cNvPr id="2" name="Slide Number Placeholder 1">
            <a:extLst>
              <a:ext uri="{FF2B5EF4-FFF2-40B4-BE49-F238E27FC236}">
                <a16:creationId xmlns:a16="http://schemas.microsoft.com/office/drawing/2014/main" id="{9E250274-4A16-78F2-1BA5-2BE1E25EC0BC}"/>
              </a:ext>
            </a:extLst>
          </p:cNvPr>
          <p:cNvSpPr>
            <a:spLocks noGrp="1"/>
          </p:cNvSpPr>
          <p:nvPr>
            <p:ph type="sldNum" sz="quarter" idx="12"/>
          </p:nvPr>
        </p:nvSpPr>
        <p:spPr/>
        <p:txBody>
          <a:bodyPr/>
          <a:lstStyle/>
          <a:p>
            <a:r>
              <a:rPr lang="en-US"/>
              <a:t>FPGA ‘26 | </a:t>
            </a:r>
            <a:fld id="{8A758EFE-665F-4341-B5B8-2DAEADA52F6C}" type="slidenum">
              <a:rPr lang="en-US" smtClean="0"/>
              <a:pPr/>
              <a:t>16</a:t>
            </a:fld>
            <a:endParaRPr lang="en-US" dirty="0"/>
          </a:p>
        </p:txBody>
      </p:sp>
      <p:sp>
        <p:nvSpPr>
          <p:cNvPr id="3" name="Title 2">
            <a:extLst>
              <a:ext uri="{FF2B5EF4-FFF2-40B4-BE49-F238E27FC236}">
                <a16:creationId xmlns:a16="http://schemas.microsoft.com/office/drawing/2014/main" id="{10037AD4-AE01-9BC3-81D5-EC42A2B25CFE}"/>
              </a:ext>
            </a:extLst>
          </p:cNvPr>
          <p:cNvSpPr>
            <a:spLocks noGrp="1"/>
          </p:cNvSpPr>
          <p:nvPr>
            <p:ph type="title"/>
          </p:nvPr>
        </p:nvSpPr>
        <p:spPr/>
        <p:txBody>
          <a:bodyPr/>
          <a:lstStyle/>
          <a:p>
            <a:r>
              <a:rPr lang="en-US" dirty="0"/>
              <a:t>Our Accelerator: Strategy</a:t>
            </a:r>
          </a:p>
        </p:txBody>
      </p:sp>
      <p:sp>
        <p:nvSpPr>
          <p:cNvPr id="4" name="Content Placeholder 3">
            <a:extLst>
              <a:ext uri="{FF2B5EF4-FFF2-40B4-BE49-F238E27FC236}">
                <a16:creationId xmlns:a16="http://schemas.microsoft.com/office/drawing/2014/main" id="{20CEF241-33B0-3B20-7E55-053D334487BD}"/>
              </a:ext>
            </a:extLst>
          </p:cNvPr>
          <p:cNvSpPr>
            <a:spLocks noGrp="1"/>
          </p:cNvSpPr>
          <p:nvPr>
            <p:ph sz="half" idx="1"/>
          </p:nvPr>
        </p:nvSpPr>
        <p:spPr>
          <a:xfrm>
            <a:off x="457200" y="1104904"/>
            <a:ext cx="5166360" cy="3489722"/>
          </a:xfrm>
        </p:spPr>
        <p:txBody>
          <a:bodyPr>
            <a:normAutofit fontScale="92500" lnSpcReduction="10000"/>
          </a:bodyPr>
          <a:lstStyle/>
          <a:p>
            <a:r>
              <a:rPr lang="en-US" dirty="0"/>
              <a:t>Targeting PR-Flow pages instead of full device makes build-to-place ratio less consequential</a:t>
            </a:r>
          </a:p>
          <a:p>
            <a:pPr marL="0" indent="0">
              <a:buNone/>
            </a:pPr>
            <a:endParaRPr lang="en-US" dirty="0"/>
          </a:p>
          <a:p>
            <a:r>
              <a:rPr lang="en-US" dirty="0"/>
              <a:t>Placing clusters of LUTs (CLBs) reduces build-to-place ratio</a:t>
            </a:r>
          </a:p>
          <a:p>
            <a:pPr marL="0" indent="0">
              <a:buNone/>
            </a:pPr>
            <a:endParaRPr lang="en-US" dirty="0"/>
          </a:p>
          <a:p>
            <a:r>
              <a:rPr lang="en-US" dirty="0"/>
              <a:t>Creating separate systolic arrays for CLBs, BRAMs, and DSPs enables heterogeneous targets</a:t>
            </a:r>
          </a:p>
          <a:p>
            <a:pPr marL="0" indent="0">
              <a:buNone/>
            </a:pPr>
            <a:endParaRPr lang="en-US" dirty="0"/>
          </a:p>
        </p:txBody>
      </p:sp>
      <p:pic>
        <p:nvPicPr>
          <p:cNvPr id="6" name="Picture 5">
            <a:extLst>
              <a:ext uri="{FF2B5EF4-FFF2-40B4-BE49-F238E27FC236}">
                <a16:creationId xmlns:a16="http://schemas.microsoft.com/office/drawing/2014/main" id="{20FC4B0D-779D-8E1B-F54B-25CD5A4BD6FA}"/>
              </a:ext>
            </a:extLst>
          </p:cNvPr>
          <p:cNvPicPr>
            <a:picLocks noChangeAspect="1"/>
          </p:cNvPicPr>
          <p:nvPr/>
        </p:nvPicPr>
        <p:blipFill>
          <a:blip r:embed="rId4"/>
          <a:stretch>
            <a:fillRect/>
          </a:stretch>
        </p:blipFill>
        <p:spPr>
          <a:xfrm>
            <a:off x="5392315" y="709090"/>
            <a:ext cx="1642331" cy="1814203"/>
          </a:xfrm>
          <a:prstGeom prst="rect">
            <a:avLst/>
          </a:prstGeom>
        </p:spPr>
      </p:pic>
      <p:pic>
        <p:nvPicPr>
          <p:cNvPr id="8" name="Picture 7">
            <a:extLst>
              <a:ext uri="{FF2B5EF4-FFF2-40B4-BE49-F238E27FC236}">
                <a16:creationId xmlns:a16="http://schemas.microsoft.com/office/drawing/2014/main" id="{80247CA2-5D99-1552-539A-83FC5AC3A17D}"/>
              </a:ext>
            </a:extLst>
          </p:cNvPr>
          <p:cNvPicPr>
            <a:picLocks noChangeAspect="1"/>
          </p:cNvPicPr>
          <p:nvPr/>
        </p:nvPicPr>
        <p:blipFill>
          <a:blip r:embed="rId5"/>
          <a:stretch>
            <a:fillRect/>
          </a:stretch>
        </p:blipFill>
        <p:spPr>
          <a:xfrm>
            <a:off x="7442646" y="709090"/>
            <a:ext cx="690477" cy="2581782"/>
          </a:xfrm>
          <a:prstGeom prst="rect">
            <a:avLst/>
          </a:prstGeom>
        </p:spPr>
      </p:pic>
    </p:spTree>
    <p:extLst>
      <p:ext uri="{BB962C8B-B14F-4D97-AF65-F5344CB8AC3E}">
        <p14:creationId xmlns:p14="http://schemas.microsoft.com/office/powerpoint/2010/main" val="4247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93BA70-8B41-2476-270B-98C49D773AA9}"/>
              </a:ext>
            </a:extLst>
          </p:cNvPr>
          <p:cNvSpPr>
            <a:spLocks noGrp="1"/>
          </p:cNvSpPr>
          <p:nvPr>
            <p:ph type="sldNum" sz="quarter" idx="12"/>
          </p:nvPr>
        </p:nvSpPr>
        <p:spPr/>
        <p:txBody>
          <a:bodyPr/>
          <a:lstStyle/>
          <a:p>
            <a:r>
              <a:rPr lang="en-US"/>
              <a:t>FPGA ‘26 | </a:t>
            </a:r>
            <a:fld id="{8A758EFE-665F-4341-B5B8-2DAEADA52F6C}" type="slidenum">
              <a:rPr lang="en-US" smtClean="0"/>
              <a:pPr/>
              <a:t>17</a:t>
            </a:fld>
            <a:endParaRPr lang="en-US" dirty="0"/>
          </a:p>
        </p:txBody>
      </p:sp>
      <p:sp>
        <p:nvSpPr>
          <p:cNvPr id="3" name="Title 2">
            <a:extLst>
              <a:ext uri="{FF2B5EF4-FFF2-40B4-BE49-F238E27FC236}">
                <a16:creationId xmlns:a16="http://schemas.microsoft.com/office/drawing/2014/main" id="{65E71A98-741B-FCA2-142B-F13D14BE75BE}"/>
              </a:ext>
            </a:extLst>
          </p:cNvPr>
          <p:cNvSpPr>
            <a:spLocks noGrp="1"/>
          </p:cNvSpPr>
          <p:nvPr>
            <p:ph type="title"/>
          </p:nvPr>
        </p:nvSpPr>
        <p:spPr/>
        <p:txBody>
          <a:bodyPr/>
          <a:lstStyle/>
          <a:p>
            <a:r>
              <a:rPr lang="en-US" dirty="0"/>
              <a:t>Our Accelerator: Challenges</a:t>
            </a:r>
          </a:p>
        </p:txBody>
      </p:sp>
      <p:sp>
        <p:nvSpPr>
          <p:cNvPr id="4" name="Content Placeholder 3">
            <a:extLst>
              <a:ext uri="{FF2B5EF4-FFF2-40B4-BE49-F238E27FC236}">
                <a16:creationId xmlns:a16="http://schemas.microsoft.com/office/drawing/2014/main" id="{DD8FB9DD-FBE2-62E4-698B-F1E27768C4BD}"/>
              </a:ext>
            </a:extLst>
          </p:cNvPr>
          <p:cNvSpPr>
            <a:spLocks noGrp="1"/>
          </p:cNvSpPr>
          <p:nvPr>
            <p:ph sz="half" idx="1"/>
          </p:nvPr>
        </p:nvSpPr>
        <p:spPr/>
        <p:txBody>
          <a:bodyPr/>
          <a:lstStyle/>
          <a:p>
            <a:r>
              <a:rPr lang="en-US" dirty="0"/>
              <a:t>PE swap times scale poorly with the number of connections, and CLBs, BRAMs and DSPs have lots of connections</a:t>
            </a:r>
          </a:p>
          <a:p>
            <a:pPr marL="0" indent="0">
              <a:buNone/>
            </a:pPr>
            <a:endParaRPr lang="en-US" dirty="0">
              <a:solidFill>
                <a:schemeClr val="accent1"/>
              </a:solidFill>
            </a:endParaRPr>
          </a:p>
          <a:p>
            <a:r>
              <a:rPr lang="en-US" dirty="0"/>
              <a:t>We must eliminate iteration over connection coordinates</a:t>
            </a:r>
          </a:p>
        </p:txBody>
      </p:sp>
      <p:pic>
        <p:nvPicPr>
          <p:cNvPr id="5" name="Picture 4" descr="A diagram of a mathematical equation&#10;&#10;Description automatically generated">
            <a:extLst>
              <a:ext uri="{FF2B5EF4-FFF2-40B4-BE49-F238E27FC236}">
                <a16:creationId xmlns:a16="http://schemas.microsoft.com/office/drawing/2014/main" id="{D20EABC5-4F51-69BB-163B-C850FBECDB9A}"/>
              </a:ext>
            </a:extLst>
          </p:cNvPr>
          <p:cNvPicPr>
            <a:picLocks noChangeAspect="1"/>
          </p:cNvPicPr>
          <p:nvPr/>
        </p:nvPicPr>
        <p:blipFill>
          <a:blip r:embed="rId3"/>
          <a:stretch>
            <a:fillRect/>
          </a:stretch>
        </p:blipFill>
        <p:spPr>
          <a:xfrm>
            <a:off x="2755393" y="3018936"/>
            <a:ext cx="4459223" cy="1953907"/>
          </a:xfrm>
          <a:prstGeom prst="rect">
            <a:avLst/>
          </a:prstGeom>
        </p:spPr>
      </p:pic>
      <p:pic>
        <p:nvPicPr>
          <p:cNvPr id="6" name="Picture 5">
            <a:extLst>
              <a:ext uri="{FF2B5EF4-FFF2-40B4-BE49-F238E27FC236}">
                <a16:creationId xmlns:a16="http://schemas.microsoft.com/office/drawing/2014/main" id="{52E55A09-0774-106B-B502-02A49929BA0D}"/>
              </a:ext>
            </a:extLst>
          </p:cNvPr>
          <p:cNvPicPr>
            <a:picLocks noChangeAspect="1"/>
          </p:cNvPicPr>
          <p:nvPr/>
        </p:nvPicPr>
        <p:blipFill>
          <a:blip r:embed="rId4"/>
          <a:stretch>
            <a:fillRect/>
          </a:stretch>
        </p:blipFill>
        <p:spPr>
          <a:xfrm>
            <a:off x="685798" y="3332653"/>
            <a:ext cx="7772400" cy="715123"/>
          </a:xfrm>
          <a:prstGeom prst="rect">
            <a:avLst/>
          </a:prstGeom>
        </p:spPr>
      </p:pic>
      <p:sp>
        <p:nvSpPr>
          <p:cNvPr id="7" name="TextBox 6">
            <a:extLst>
              <a:ext uri="{FF2B5EF4-FFF2-40B4-BE49-F238E27FC236}">
                <a16:creationId xmlns:a16="http://schemas.microsoft.com/office/drawing/2014/main" id="{86E91B29-8B88-1C05-FF45-97C660274E59}"/>
              </a:ext>
            </a:extLst>
          </p:cNvPr>
          <p:cNvSpPr txBox="1"/>
          <p:nvPr/>
        </p:nvSpPr>
        <p:spPr>
          <a:xfrm>
            <a:off x="2600900" y="4096830"/>
            <a:ext cx="1583447" cy="369332"/>
          </a:xfrm>
          <a:prstGeom prst="rect">
            <a:avLst/>
          </a:prstGeom>
          <a:noFill/>
        </p:spPr>
        <p:txBody>
          <a:bodyPr wrap="none" rtlCol="0">
            <a:spAutoFit/>
          </a:bodyPr>
          <a:lstStyle/>
          <a:p>
            <a:r>
              <a:rPr lang="en-US" dirty="0">
                <a:solidFill>
                  <a:schemeClr val="accent6">
                    <a:lumMod val="50000"/>
                  </a:schemeClr>
                </a:solidFill>
              </a:rPr>
              <a:t>Post-swap cost</a:t>
            </a:r>
          </a:p>
        </p:txBody>
      </p:sp>
      <p:sp>
        <p:nvSpPr>
          <p:cNvPr id="8" name="TextBox 7">
            <a:extLst>
              <a:ext uri="{FF2B5EF4-FFF2-40B4-BE49-F238E27FC236}">
                <a16:creationId xmlns:a16="http://schemas.microsoft.com/office/drawing/2014/main" id="{3C48F997-EAF4-992B-4572-642168FAB83E}"/>
              </a:ext>
            </a:extLst>
          </p:cNvPr>
          <p:cNvSpPr txBox="1"/>
          <p:nvPr/>
        </p:nvSpPr>
        <p:spPr>
          <a:xfrm>
            <a:off x="6109166" y="4096830"/>
            <a:ext cx="1494833" cy="369332"/>
          </a:xfrm>
          <a:prstGeom prst="rect">
            <a:avLst/>
          </a:prstGeom>
          <a:noFill/>
        </p:spPr>
        <p:txBody>
          <a:bodyPr wrap="none" rtlCol="0">
            <a:spAutoFit/>
          </a:bodyPr>
          <a:lstStyle/>
          <a:p>
            <a:r>
              <a:rPr lang="en-US" dirty="0">
                <a:solidFill>
                  <a:schemeClr val="accent6">
                    <a:lumMod val="50000"/>
                  </a:schemeClr>
                </a:solidFill>
              </a:rPr>
              <a:t>Pre-swap cost</a:t>
            </a:r>
          </a:p>
        </p:txBody>
      </p:sp>
      <p:sp>
        <p:nvSpPr>
          <p:cNvPr id="9" name="Rectangle 8">
            <a:extLst>
              <a:ext uri="{FF2B5EF4-FFF2-40B4-BE49-F238E27FC236}">
                <a16:creationId xmlns:a16="http://schemas.microsoft.com/office/drawing/2014/main" id="{9D4ED150-8DA3-A6F7-0853-2BB4B01FBE8E}"/>
              </a:ext>
            </a:extLst>
          </p:cNvPr>
          <p:cNvSpPr/>
          <p:nvPr/>
        </p:nvSpPr>
        <p:spPr>
          <a:xfrm>
            <a:off x="4144979" y="3450780"/>
            <a:ext cx="813837" cy="509262"/>
          </a:xfrm>
          <a:prstGeom prst="rect">
            <a:avLst/>
          </a:prstGeom>
          <a:noFill/>
          <a:ln>
            <a:solidFill>
              <a:srgbClr val="E1140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E9A879B-F1D5-CEED-CAE4-F4F92A7BA418}"/>
              </a:ext>
            </a:extLst>
          </p:cNvPr>
          <p:cNvSpPr txBox="1"/>
          <p:nvPr/>
        </p:nvSpPr>
        <p:spPr>
          <a:xfrm>
            <a:off x="2438605" y="2818317"/>
            <a:ext cx="1347385" cy="646331"/>
          </a:xfrm>
          <a:prstGeom prst="rect">
            <a:avLst/>
          </a:prstGeom>
          <a:noFill/>
        </p:spPr>
        <p:txBody>
          <a:bodyPr wrap="square" rtlCol="0">
            <a:spAutoFit/>
          </a:bodyPr>
          <a:lstStyle/>
          <a:p>
            <a:r>
              <a:rPr lang="en-US" dirty="0">
                <a:solidFill>
                  <a:srgbClr val="E11401"/>
                </a:solidFill>
              </a:rPr>
              <a:t>Requires reiteration!</a:t>
            </a:r>
          </a:p>
        </p:txBody>
      </p:sp>
      <p:sp>
        <p:nvSpPr>
          <p:cNvPr id="12" name="Rectangle 11">
            <a:extLst>
              <a:ext uri="{FF2B5EF4-FFF2-40B4-BE49-F238E27FC236}">
                <a16:creationId xmlns:a16="http://schemas.microsoft.com/office/drawing/2014/main" id="{21BBC3B5-D974-DC5E-5916-B5F6F73124C6}"/>
              </a:ext>
            </a:extLst>
          </p:cNvPr>
          <p:cNvSpPr/>
          <p:nvPr/>
        </p:nvSpPr>
        <p:spPr>
          <a:xfrm>
            <a:off x="2426122" y="3435583"/>
            <a:ext cx="1131270" cy="509262"/>
          </a:xfrm>
          <a:prstGeom prst="rect">
            <a:avLst/>
          </a:prstGeom>
          <a:noFill/>
          <a:ln>
            <a:solidFill>
              <a:srgbClr val="E1140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5318A23-EB0E-13D9-8EF2-562327448AEB}"/>
              </a:ext>
            </a:extLst>
          </p:cNvPr>
          <p:cNvSpPr/>
          <p:nvPr/>
        </p:nvSpPr>
        <p:spPr>
          <a:xfrm>
            <a:off x="7164741" y="3450780"/>
            <a:ext cx="1131270" cy="509262"/>
          </a:xfrm>
          <a:prstGeom prst="rect">
            <a:avLst/>
          </a:prstGeom>
          <a:noFill/>
          <a:ln>
            <a:solidFill>
              <a:srgbClr val="E1140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B463E87-C263-7623-4A15-478CC2D28D21}"/>
              </a:ext>
            </a:extLst>
          </p:cNvPr>
          <p:cNvSpPr/>
          <p:nvPr/>
        </p:nvSpPr>
        <p:spPr>
          <a:xfrm>
            <a:off x="5775879" y="3450780"/>
            <a:ext cx="813837" cy="509262"/>
          </a:xfrm>
          <a:prstGeom prst="rect">
            <a:avLst/>
          </a:prstGeom>
          <a:noFill/>
          <a:ln>
            <a:solidFill>
              <a:srgbClr val="E1140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97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p:bldP spid="12" grpId="0" animBg="1"/>
      <p:bldP spid="13"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921B2-2E9B-193B-348A-13D90FB5E4B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7F9251-1A87-1BBD-3537-F8B891F8727F}"/>
              </a:ext>
            </a:extLst>
          </p:cNvPr>
          <p:cNvSpPr>
            <a:spLocks noGrp="1"/>
          </p:cNvSpPr>
          <p:nvPr>
            <p:ph type="sldNum" sz="quarter" idx="12"/>
          </p:nvPr>
        </p:nvSpPr>
        <p:spPr/>
        <p:txBody>
          <a:bodyPr/>
          <a:lstStyle/>
          <a:p>
            <a:r>
              <a:rPr lang="en-US"/>
              <a:t>FPGA ‘26 | </a:t>
            </a:r>
            <a:fld id="{8A758EFE-665F-4341-B5B8-2DAEADA52F6C}" type="slidenum">
              <a:rPr lang="en-US" smtClean="0"/>
              <a:pPr/>
              <a:t>18</a:t>
            </a:fld>
            <a:endParaRPr lang="en-US" dirty="0"/>
          </a:p>
        </p:txBody>
      </p:sp>
      <p:sp>
        <p:nvSpPr>
          <p:cNvPr id="3" name="Title 2">
            <a:extLst>
              <a:ext uri="{FF2B5EF4-FFF2-40B4-BE49-F238E27FC236}">
                <a16:creationId xmlns:a16="http://schemas.microsoft.com/office/drawing/2014/main" id="{AC6F6004-3994-CE23-1B88-E9F9FEC8B907}"/>
              </a:ext>
            </a:extLst>
          </p:cNvPr>
          <p:cNvSpPr>
            <a:spLocks noGrp="1"/>
          </p:cNvSpPr>
          <p:nvPr>
            <p:ph type="title"/>
          </p:nvPr>
        </p:nvSpPr>
        <p:spPr/>
        <p:txBody>
          <a:bodyPr/>
          <a:lstStyle/>
          <a:p>
            <a:r>
              <a:rPr lang="en-US" dirty="0"/>
              <a:t>Our Accelerator: Solution</a:t>
            </a:r>
          </a:p>
        </p:txBody>
      </p:sp>
      <p:sp>
        <p:nvSpPr>
          <p:cNvPr id="4" name="Content Placeholder 3">
            <a:extLst>
              <a:ext uri="{FF2B5EF4-FFF2-40B4-BE49-F238E27FC236}">
                <a16:creationId xmlns:a16="http://schemas.microsoft.com/office/drawing/2014/main" id="{F53619C6-496E-AD12-6C91-F7C1D640C26C}"/>
              </a:ext>
            </a:extLst>
          </p:cNvPr>
          <p:cNvSpPr>
            <a:spLocks noGrp="1"/>
          </p:cNvSpPr>
          <p:nvPr>
            <p:ph sz="half" idx="1"/>
          </p:nvPr>
        </p:nvSpPr>
        <p:spPr>
          <a:xfrm>
            <a:off x="457200" y="1104904"/>
            <a:ext cx="8412480" cy="3690282"/>
          </a:xfrm>
        </p:spPr>
        <p:txBody>
          <a:bodyPr>
            <a:normAutofit fontScale="92500" lnSpcReduction="10000"/>
          </a:bodyPr>
          <a:lstStyle/>
          <a:p>
            <a:r>
              <a:rPr lang="en-US" dirty="0"/>
              <a:t>Use quadratic wirelength as new local cost function</a:t>
            </a:r>
          </a:p>
          <a:p>
            <a:pPr lvl="1"/>
            <a:r>
              <a:rPr lang="en-US" dirty="0"/>
              <a:t>Refactor equation to isolate connection coordinate sums from x </a:t>
            </a:r>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r>
              <a:rPr lang="en-US" dirty="0"/>
              <a:t>Results</a:t>
            </a:r>
          </a:p>
          <a:p>
            <a:pPr lvl="1"/>
            <a:r>
              <a:rPr lang="en-US" u="sng" dirty="0"/>
              <a:t>Aggregate sums</a:t>
            </a:r>
            <a:r>
              <a:rPr lang="en-US" dirty="0"/>
              <a:t> of connection coords used for swaps, not discrete lists</a:t>
            </a:r>
          </a:p>
          <a:p>
            <a:pPr lvl="1"/>
            <a:r>
              <a:rPr lang="en-US" dirty="0"/>
              <a:t>No more connection list iteration!</a:t>
            </a:r>
          </a:p>
          <a:p>
            <a:pPr lvl="1"/>
            <a:r>
              <a:rPr lang="en-US" dirty="0"/>
              <a:t>No more connection list transfers!</a:t>
            </a:r>
          </a:p>
          <a:p>
            <a:pPr lvl="1"/>
            <a:r>
              <a:rPr lang="en-US" dirty="0"/>
              <a:t>See paper for details</a:t>
            </a:r>
          </a:p>
        </p:txBody>
      </p:sp>
      <p:pic>
        <p:nvPicPr>
          <p:cNvPr id="10" name="Picture 9" descr="A black and white math symbol&#10;&#10;Description automatically generated">
            <a:extLst>
              <a:ext uri="{FF2B5EF4-FFF2-40B4-BE49-F238E27FC236}">
                <a16:creationId xmlns:a16="http://schemas.microsoft.com/office/drawing/2014/main" id="{D1346841-A5A9-9AAA-2F9C-351586499DA1}"/>
              </a:ext>
            </a:extLst>
          </p:cNvPr>
          <p:cNvPicPr>
            <a:picLocks noChangeAspect="1"/>
          </p:cNvPicPr>
          <p:nvPr/>
        </p:nvPicPr>
        <p:blipFill>
          <a:blip r:embed="rId3"/>
          <a:stretch>
            <a:fillRect/>
          </a:stretch>
        </p:blipFill>
        <p:spPr>
          <a:xfrm>
            <a:off x="2824752" y="2086896"/>
            <a:ext cx="3200400" cy="1200936"/>
          </a:xfrm>
          <a:prstGeom prst="rect">
            <a:avLst/>
          </a:prstGeom>
        </p:spPr>
      </p:pic>
      <p:pic>
        <p:nvPicPr>
          <p:cNvPr id="12" name="Picture 11" descr="A black text with a red rectangle&#10;&#10;Description automatically generated">
            <a:extLst>
              <a:ext uri="{FF2B5EF4-FFF2-40B4-BE49-F238E27FC236}">
                <a16:creationId xmlns:a16="http://schemas.microsoft.com/office/drawing/2014/main" id="{956C4A62-1054-065C-06A4-B847E744CF6F}"/>
              </a:ext>
            </a:extLst>
          </p:cNvPr>
          <p:cNvPicPr>
            <a:picLocks noChangeAspect="1"/>
          </p:cNvPicPr>
          <p:nvPr/>
        </p:nvPicPr>
        <p:blipFill>
          <a:blip r:embed="rId4"/>
          <a:stretch>
            <a:fillRect/>
          </a:stretch>
        </p:blipFill>
        <p:spPr>
          <a:xfrm>
            <a:off x="685800" y="2086896"/>
            <a:ext cx="7772400" cy="1048395"/>
          </a:xfrm>
          <a:prstGeom prst="rect">
            <a:avLst/>
          </a:prstGeom>
        </p:spPr>
      </p:pic>
      <p:sp>
        <p:nvSpPr>
          <p:cNvPr id="5" name="TextBox 4">
            <a:extLst>
              <a:ext uri="{FF2B5EF4-FFF2-40B4-BE49-F238E27FC236}">
                <a16:creationId xmlns:a16="http://schemas.microsoft.com/office/drawing/2014/main" id="{BFEFEBF2-D78F-2803-3EF2-CBCA0588B049}"/>
              </a:ext>
            </a:extLst>
          </p:cNvPr>
          <p:cNvSpPr txBox="1"/>
          <p:nvPr/>
        </p:nvSpPr>
        <p:spPr>
          <a:xfrm>
            <a:off x="3316956" y="3103166"/>
            <a:ext cx="1107996" cy="369332"/>
          </a:xfrm>
          <a:prstGeom prst="rect">
            <a:avLst/>
          </a:prstGeom>
          <a:noFill/>
        </p:spPr>
        <p:txBody>
          <a:bodyPr wrap="none" rtlCol="0">
            <a:spAutoFit/>
          </a:bodyPr>
          <a:lstStyle/>
          <a:p>
            <a:r>
              <a:rPr lang="en-US" dirty="0">
                <a:solidFill>
                  <a:srgbClr val="E11401"/>
                </a:solidFill>
              </a:rPr>
              <a:t>Constant!</a:t>
            </a:r>
          </a:p>
        </p:txBody>
      </p:sp>
      <p:sp>
        <p:nvSpPr>
          <p:cNvPr id="6" name="TextBox 5">
            <a:extLst>
              <a:ext uri="{FF2B5EF4-FFF2-40B4-BE49-F238E27FC236}">
                <a16:creationId xmlns:a16="http://schemas.microsoft.com/office/drawing/2014/main" id="{DC7F2126-3D45-2919-2425-2474923040AC}"/>
              </a:ext>
            </a:extLst>
          </p:cNvPr>
          <p:cNvSpPr txBox="1"/>
          <p:nvPr/>
        </p:nvSpPr>
        <p:spPr>
          <a:xfrm>
            <a:off x="6585522" y="3103166"/>
            <a:ext cx="1107996" cy="369332"/>
          </a:xfrm>
          <a:prstGeom prst="rect">
            <a:avLst/>
          </a:prstGeom>
          <a:noFill/>
        </p:spPr>
        <p:txBody>
          <a:bodyPr wrap="none" rtlCol="0">
            <a:spAutoFit/>
          </a:bodyPr>
          <a:lstStyle/>
          <a:p>
            <a:r>
              <a:rPr lang="en-US" dirty="0">
                <a:solidFill>
                  <a:srgbClr val="E11401"/>
                </a:solidFill>
              </a:rPr>
              <a:t>Constant!</a:t>
            </a:r>
          </a:p>
        </p:txBody>
      </p:sp>
    </p:spTree>
    <p:extLst>
      <p:ext uri="{BB962C8B-B14F-4D97-AF65-F5344CB8AC3E}">
        <p14:creationId xmlns:p14="http://schemas.microsoft.com/office/powerpoint/2010/main" val="3809814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BAE0D-E8C0-838F-E7F5-194392551714}"/>
              </a:ext>
            </a:extLst>
          </p:cNvPr>
          <p:cNvSpPr>
            <a:spLocks noGrp="1"/>
          </p:cNvSpPr>
          <p:nvPr>
            <p:ph type="sldNum" sz="quarter" idx="12"/>
          </p:nvPr>
        </p:nvSpPr>
        <p:spPr/>
        <p:txBody>
          <a:bodyPr/>
          <a:lstStyle/>
          <a:p>
            <a:r>
              <a:rPr lang="en-US"/>
              <a:t>FPGA ‘26 | </a:t>
            </a:r>
            <a:fld id="{8A758EFE-665F-4341-B5B8-2DAEADA52F6C}" type="slidenum">
              <a:rPr lang="en-US" smtClean="0"/>
              <a:pPr/>
              <a:t>19</a:t>
            </a:fld>
            <a:endParaRPr lang="en-US" dirty="0"/>
          </a:p>
        </p:txBody>
      </p:sp>
      <p:sp>
        <p:nvSpPr>
          <p:cNvPr id="3" name="Title 2">
            <a:extLst>
              <a:ext uri="{FF2B5EF4-FFF2-40B4-BE49-F238E27FC236}">
                <a16:creationId xmlns:a16="http://schemas.microsoft.com/office/drawing/2014/main" id="{FDB4E252-7E0F-E134-EE4D-70E45DE662A7}"/>
              </a:ext>
            </a:extLst>
          </p:cNvPr>
          <p:cNvSpPr>
            <a:spLocks noGrp="1"/>
          </p:cNvSpPr>
          <p:nvPr>
            <p:ph type="title"/>
          </p:nvPr>
        </p:nvSpPr>
        <p:spPr/>
        <p:txBody>
          <a:bodyPr/>
          <a:lstStyle/>
          <a:p>
            <a:r>
              <a:rPr lang="en-US" dirty="0"/>
              <a:t>Our Accelerator: Additional Details</a:t>
            </a:r>
          </a:p>
        </p:txBody>
      </p:sp>
      <p:pic>
        <p:nvPicPr>
          <p:cNvPr id="6" name="Content Placeholder 5" descr="A diagram of a computer network&#10;&#10;Description automatically generated">
            <a:extLst>
              <a:ext uri="{FF2B5EF4-FFF2-40B4-BE49-F238E27FC236}">
                <a16:creationId xmlns:a16="http://schemas.microsoft.com/office/drawing/2014/main" id="{0AB492BD-F847-1D7A-D98A-DD5A6F090BEA}"/>
              </a:ext>
            </a:extLst>
          </p:cNvPr>
          <p:cNvPicPr>
            <a:picLocks noGrp="1" noChangeAspect="1"/>
          </p:cNvPicPr>
          <p:nvPr>
            <p:ph sz="half" idx="1"/>
          </p:nvPr>
        </p:nvPicPr>
        <p:blipFill>
          <a:blip r:embed="rId3"/>
          <a:stretch>
            <a:fillRect/>
          </a:stretch>
        </p:blipFill>
        <p:spPr>
          <a:xfrm>
            <a:off x="5111496" y="1079609"/>
            <a:ext cx="3513048" cy="2958988"/>
          </a:xfrm>
        </p:spPr>
      </p:pic>
      <p:sp>
        <p:nvSpPr>
          <p:cNvPr id="4" name="Content Placeholder 3">
            <a:extLst>
              <a:ext uri="{FF2B5EF4-FFF2-40B4-BE49-F238E27FC236}">
                <a16:creationId xmlns:a16="http://schemas.microsoft.com/office/drawing/2014/main" id="{BC88F9C2-A359-4651-8652-88CDAC16B888}"/>
              </a:ext>
            </a:extLst>
          </p:cNvPr>
          <p:cNvSpPr txBox="1">
            <a:spLocks/>
          </p:cNvSpPr>
          <p:nvPr/>
        </p:nvSpPr>
        <p:spPr>
          <a:xfrm>
            <a:off x="457200" y="1104903"/>
            <a:ext cx="4654296" cy="3594096"/>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Clr>
                <a:schemeClr val="tx1"/>
              </a:buClr>
              <a:buFont typeface="Arial"/>
              <a:buChar char="•"/>
              <a:defRPr sz="2400" kern="1200">
                <a:solidFill>
                  <a:schemeClr val="accent6">
                    <a:lumMod val="50000"/>
                  </a:schemeClr>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000" kern="1200">
                <a:solidFill>
                  <a:schemeClr val="accent6">
                    <a:lumMod val="50000"/>
                  </a:schemeClr>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1800" kern="1200">
                <a:solidFill>
                  <a:schemeClr val="accent6">
                    <a:lumMod val="50000"/>
                  </a:schemeClr>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600" kern="1200">
                <a:solidFill>
                  <a:schemeClr val="accent6">
                    <a:lumMod val="50000"/>
                  </a:schemeClr>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600" kern="1200">
                <a:solidFill>
                  <a:schemeClr val="accent6">
                    <a:lumMod val="50000"/>
                  </a:schemeClr>
                </a:solidFill>
                <a:latin typeface="Gill Sans"/>
                <a:ea typeface="+mn-ea"/>
                <a:cs typeface="Gill San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r>
              <a:rPr lang="en-US" dirty="0"/>
              <a:t>We use separate systolic arrays for each cell type</a:t>
            </a:r>
          </a:p>
          <a:p>
            <a:pPr marL="0" indent="0">
              <a:buNone/>
            </a:pPr>
            <a:endParaRPr lang="en-US" dirty="0"/>
          </a:p>
          <a:p>
            <a:r>
              <a:rPr lang="en-US" dirty="0"/>
              <a:t>Global synchronization requires updating local cost functions with new cell positions.</a:t>
            </a:r>
          </a:p>
          <a:p>
            <a:pPr marL="0" indent="0">
              <a:buNone/>
            </a:pPr>
            <a:endParaRPr lang="en-US" dirty="0"/>
          </a:p>
          <a:p>
            <a:r>
              <a:rPr lang="en-US" dirty="0"/>
              <a:t>Update requires recomputing connection coordinate sums through a sum-reduce tree</a:t>
            </a:r>
          </a:p>
          <a:p>
            <a:pPr lvl="1"/>
            <a:endParaRPr lang="en-US" dirty="0"/>
          </a:p>
        </p:txBody>
      </p:sp>
    </p:spTree>
    <p:extLst>
      <p:ext uri="{BB962C8B-B14F-4D97-AF65-F5344CB8AC3E}">
        <p14:creationId xmlns:p14="http://schemas.microsoft.com/office/powerpoint/2010/main" val="78035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807FD3-F795-B26B-323D-E4AF407F3070}"/>
              </a:ext>
            </a:extLst>
          </p:cNvPr>
          <p:cNvSpPr>
            <a:spLocks noGrp="1"/>
          </p:cNvSpPr>
          <p:nvPr>
            <p:ph type="sldNum" sz="quarter" idx="12"/>
          </p:nvPr>
        </p:nvSpPr>
        <p:spPr/>
        <p:txBody>
          <a:bodyPr/>
          <a:lstStyle/>
          <a:p>
            <a:r>
              <a:rPr lang="en-US"/>
              <a:t>FPGA ‘26 | </a:t>
            </a:r>
            <a:fld id="{8A758EFE-665F-4341-B5B8-2DAEADA52F6C}" type="slidenum">
              <a:rPr lang="en-US" smtClean="0"/>
              <a:pPr/>
              <a:t>20</a:t>
            </a:fld>
            <a:endParaRPr lang="en-US" dirty="0"/>
          </a:p>
        </p:txBody>
      </p:sp>
      <p:sp>
        <p:nvSpPr>
          <p:cNvPr id="3" name="Title 2">
            <a:extLst>
              <a:ext uri="{FF2B5EF4-FFF2-40B4-BE49-F238E27FC236}">
                <a16:creationId xmlns:a16="http://schemas.microsoft.com/office/drawing/2014/main" id="{80D9B51C-B66B-5A76-E779-C54C06674435}"/>
              </a:ext>
            </a:extLst>
          </p:cNvPr>
          <p:cNvSpPr>
            <a:spLocks noGrp="1"/>
          </p:cNvSpPr>
          <p:nvPr>
            <p:ph type="title"/>
          </p:nvPr>
        </p:nvSpPr>
        <p:spPr/>
        <p:txBody>
          <a:bodyPr/>
          <a:lstStyle/>
          <a:p>
            <a:r>
              <a:rPr lang="en-US" dirty="0"/>
              <a:t>Implementation</a:t>
            </a:r>
          </a:p>
        </p:txBody>
      </p:sp>
      <p:sp>
        <p:nvSpPr>
          <p:cNvPr id="6" name="Content Placeholder 3">
            <a:extLst>
              <a:ext uri="{FF2B5EF4-FFF2-40B4-BE49-F238E27FC236}">
                <a16:creationId xmlns:a16="http://schemas.microsoft.com/office/drawing/2014/main" id="{52953D88-4860-9EF2-ED67-8F112B957DF9}"/>
              </a:ext>
            </a:extLst>
          </p:cNvPr>
          <p:cNvSpPr txBox="1">
            <a:spLocks/>
          </p:cNvSpPr>
          <p:nvPr/>
        </p:nvSpPr>
        <p:spPr>
          <a:xfrm>
            <a:off x="457199" y="1016001"/>
            <a:ext cx="7890933" cy="3578622"/>
          </a:xfrm>
          <a:prstGeom prst="rect">
            <a:avLst/>
          </a:prstGeom>
        </p:spPr>
        <p:txBody>
          <a:bodyPr>
            <a:normAutofit/>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000" dirty="0">
              <a:solidFill>
                <a:schemeClr val="accent6">
                  <a:lumMod val="50000"/>
                </a:schemeClr>
              </a:solidFill>
            </a:endParaRPr>
          </a:p>
          <a:p>
            <a:endParaRPr lang="en-US" sz="2000" dirty="0"/>
          </a:p>
        </p:txBody>
      </p:sp>
      <p:sp>
        <p:nvSpPr>
          <p:cNvPr id="7" name="Content Placeholder 3">
            <a:extLst>
              <a:ext uri="{FF2B5EF4-FFF2-40B4-BE49-F238E27FC236}">
                <a16:creationId xmlns:a16="http://schemas.microsoft.com/office/drawing/2014/main" id="{7228F6A0-E821-0CE4-1B6F-13356072B117}"/>
              </a:ext>
            </a:extLst>
          </p:cNvPr>
          <p:cNvSpPr txBox="1">
            <a:spLocks/>
          </p:cNvSpPr>
          <p:nvPr/>
        </p:nvSpPr>
        <p:spPr>
          <a:xfrm>
            <a:off x="609599" y="1168401"/>
            <a:ext cx="7890933" cy="3578622"/>
          </a:xfrm>
          <a:prstGeom prst="rect">
            <a:avLst/>
          </a:prstGeom>
        </p:spPr>
        <p:txBody>
          <a:bodyPr>
            <a:normAutofit fontScale="92500" lnSpcReduction="10000"/>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a:solidFill>
                  <a:schemeClr val="accent6">
                    <a:lumMod val="50000"/>
                  </a:schemeClr>
                </a:solidFill>
              </a:rPr>
              <a:t>RTL Generator</a:t>
            </a:r>
          </a:p>
          <a:p>
            <a:pPr lvl="1"/>
            <a:r>
              <a:rPr lang="en-US" sz="1600" dirty="0">
                <a:solidFill>
                  <a:schemeClr val="accent6">
                    <a:lumMod val="50000"/>
                  </a:schemeClr>
                </a:solidFill>
              </a:rPr>
              <a:t>Input:  Target VTR architecture description</a:t>
            </a:r>
          </a:p>
          <a:p>
            <a:pPr lvl="1"/>
            <a:r>
              <a:rPr lang="en-US" sz="1600" dirty="0">
                <a:solidFill>
                  <a:schemeClr val="accent6">
                    <a:lumMod val="50000"/>
                  </a:schemeClr>
                </a:solidFill>
              </a:rPr>
              <a:t>Output: Systolic Accelerator RTL</a:t>
            </a:r>
          </a:p>
          <a:p>
            <a:pPr marL="457200" lvl="1" indent="0">
              <a:buNone/>
            </a:pPr>
            <a:endParaRPr lang="en-US" sz="2000" dirty="0">
              <a:solidFill>
                <a:schemeClr val="accent6">
                  <a:lumMod val="50000"/>
                </a:schemeClr>
              </a:solidFill>
            </a:endParaRPr>
          </a:p>
          <a:p>
            <a:r>
              <a:rPr lang="en-US" sz="2400" dirty="0">
                <a:solidFill>
                  <a:schemeClr val="accent6">
                    <a:lumMod val="50000"/>
                  </a:schemeClr>
                </a:solidFill>
              </a:rPr>
              <a:t>Versal VCK190 SoC </a:t>
            </a:r>
          </a:p>
          <a:p>
            <a:pPr lvl="1"/>
            <a:r>
              <a:rPr lang="en-US" sz="1600" dirty="0">
                <a:solidFill>
                  <a:schemeClr val="accent6">
                    <a:lumMod val="50000"/>
                  </a:schemeClr>
                </a:solidFill>
              </a:rPr>
              <a:t>200 MHz</a:t>
            </a:r>
          </a:p>
          <a:p>
            <a:pPr lvl="1"/>
            <a:r>
              <a:rPr lang="en-US" sz="1600" dirty="0">
                <a:solidFill>
                  <a:schemeClr val="accent6">
                    <a:lumMod val="50000"/>
                  </a:schemeClr>
                </a:solidFill>
              </a:rPr>
              <a:t>Versal resources: 714K LUTs, 975 BRAMs, 967 DSPs</a:t>
            </a:r>
          </a:p>
          <a:p>
            <a:pPr lvl="1"/>
            <a:r>
              <a:rPr lang="en-US" sz="1600" dirty="0">
                <a:solidFill>
                  <a:schemeClr val="accent6">
                    <a:lumMod val="50000"/>
                  </a:schemeClr>
                </a:solidFill>
              </a:rPr>
              <a:t>VTR target page: 910 CLBs, 25 BRAMs, 32 DSPs</a:t>
            </a:r>
          </a:p>
          <a:p>
            <a:pPr lvl="1"/>
            <a:r>
              <a:rPr lang="en-US" sz="1600" dirty="0">
                <a:solidFill>
                  <a:schemeClr val="accent6">
                    <a:lumMod val="50000"/>
                  </a:schemeClr>
                </a:solidFill>
              </a:rPr>
              <a:t>LUT build to place ratio: 72 : 1</a:t>
            </a:r>
          </a:p>
          <a:p>
            <a:pPr marL="457200" lvl="1" indent="0">
              <a:buNone/>
            </a:pPr>
            <a:endParaRPr lang="en-US" sz="1600" dirty="0">
              <a:solidFill>
                <a:schemeClr val="accent6">
                  <a:lumMod val="50000"/>
                </a:schemeClr>
              </a:solidFill>
            </a:endParaRPr>
          </a:p>
          <a:p>
            <a:r>
              <a:rPr lang="en-US" sz="2400" dirty="0">
                <a:solidFill>
                  <a:schemeClr val="accent6">
                    <a:lumMod val="50000"/>
                  </a:schemeClr>
                </a:solidFill>
              </a:rPr>
              <a:t>Behavioral and RTL Simulators</a:t>
            </a:r>
          </a:p>
          <a:p>
            <a:pPr lvl="1"/>
            <a:r>
              <a:rPr lang="en-US" sz="1600" dirty="0">
                <a:solidFill>
                  <a:schemeClr val="accent6">
                    <a:lumMod val="50000"/>
                  </a:schemeClr>
                </a:solidFill>
              </a:rPr>
              <a:t>Large target page: 7500 CLBs, 208 BRAMs, 300 DSPs</a:t>
            </a:r>
          </a:p>
        </p:txBody>
      </p:sp>
      <p:pic>
        <p:nvPicPr>
          <p:cNvPr id="5" name="Picture 4" descr="A computer chip with a square frame&#10;&#10;Description automatically generated">
            <a:extLst>
              <a:ext uri="{FF2B5EF4-FFF2-40B4-BE49-F238E27FC236}">
                <a16:creationId xmlns:a16="http://schemas.microsoft.com/office/drawing/2014/main" id="{7F3C050C-6D93-DD92-43C5-EB2854554599}"/>
              </a:ext>
            </a:extLst>
          </p:cNvPr>
          <p:cNvPicPr>
            <a:picLocks noChangeAspect="1"/>
          </p:cNvPicPr>
          <p:nvPr/>
        </p:nvPicPr>
        <p:blipFill>
          <a:blip r:embed="rId3"/>
          <a:stretch>
            <a:fillRect/>
          </a:stretch>
        </p:blipFill>
        <p:spPr>
          <a:xfrm>
            <a:off x="6911701" y="942581"/>
            <a:ext cx="1416098" cy="1416098"/>
          </a:xfrm>
          <a:prstGeom prst="rect">
            <a:avLst/>
          </a:prstGeom>
        </p:spPr>
      </p:pic>
      <p:sp>
        <p:nvSpPr>
          <p:cNvPr id="8" name="TextBox 7">
            <a:extLst>
              <a:ext uri="{FF2B5EF4-FFF2-40B4-BE49-F238E27FC236}">
                <a16:creationId xmlns:a16="http://schemas.microsoft.com/office/drawing/2014/main" id="{89D3C155-9197-426E-A772-1DB615958AEE}"/>
              </a:ext>
            </a:extLst>
          </p:cNvPr>
          <p:cNvSpPr txBox="1"/>
          <p:nvPr/>
        </p:nvSpPr>
        <p:spPr>
          <a:xfrm>
            <a:off x="6815168" y="2395120"/>
            <a:ext cx="1609164" cy="276999"/>
          </a:xfrm>
          <a:prstGeom prst="rect">
            <a:avLst/>
          </a:prstGeom>
          <a:noFill/>
        </p:spPr>
        <p:txBody>
          <a:bodyPr wrap="square" rtlCol="0">
            <a:spAutoFit/>
          </a:bodyPr>
          <a:lstStyle/>
          <a:p>
            <a:r>
              <a:rPr lang="en-US" sz="1200" dirty="0">
                <a:solidFill>
                  <a:schemeClr val="accent6">
                    <a:lumMod val="50000"/>
                  </a:schemeClr>
                </a:solidFill>
              </a:rPr>
              <a:t>(Image from amd.com)</a:t>
            </a:r>
          </a:p>
        </p:txBody>
      </p:sp>
    </p:spTree>
    <p:extLst>
      <p:ext uri="{BB962C8B-B14F-4D97-AF65-F5344CB8AC3E}">
        <p14:creationId xmlns:p14="http://schemas.microsoft.com/office/powerpoint/2010/main" val="325232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7FC615-71C6-9188-A2EF-169AD4A82228}"/>
              </a:ext>
            </a:extLst>
          </p:cNvPr>
          <p:cNvSpPr>
            <a:spLocks noGrp="1"/>
          </p:cNvSpPr>
          <p:nvPr>
            <p:ph type="sldNum" sz="quarter" idx="12"/>
          </p:nvPr>
        </p:nvSpPr>
        <p:spPr/>
        <p:txBody>
          <a:bodyPr/>
          <a:lstStyle/>
          <a:p>
            <a:r>
              <a:rPr lang="en-US"/>
              <a:t>FPGA ‘26 | </a:t>
            </a:r>
            <a:fld id="{8A758EFE-665F-4341-B5B8-2DAEADA52F6C}" type="slidenum">
              <a:rPr lang="en-US" smtClean="0"/>
              <a:pPr/>
              <a:t>21</a:t>
            </a:fld>
            <a:endParaRPr lang="en-US" dirty="0"/>
          </a:p>
        </p:txBody>
      </p:sp>
      <p:sp>
        <p:nvSpPr>
          <p:cNvPr id="3" name="Title 2">
            <a:extLst>
              <a:ext uri="{FF2B5EF4-FFF2-40B4-BE49-F238E27FC236}">
                <a16:creationId xmlns:a16="http://schemas.microsoft.com/office/drawing/2014/main" id="{3074F27E-6671-653B-621E-B8169D445BF1}"/>
              </a:ext>
            </a:extLst>
          </p:cNvPr>
          <p:cNvSpPr>
            <a:spLocks noGrp="1"/>
          </p:cNvSpPr>
          <p:nvPr>
            <p:ph type="title"/>
          </p:nvPr>
        </p:nvSpPr>
        <p:spPr/>
        <p:txBody>
          <a:bodyPr/>
          <a:lstStyle/>
          <a:p>
            <a:r>
              <a:rPr lang="en-US" dirty="0"/>
              <a:t>Table of Contents</a:t>
            </a:r>
          </a:p>
        </p:txBody>
      </p:sp>
      <p:sp>
        <p:nvSpPr>
          <p:cNvPr id="5" name="Content Placeholder 3">
            <a:extLst>
              <a:ext uri="{FF2B5EF4-FFF2-40B4-BE49-F238E27FC236}">
                <a16:creationId xmlns:a16="http://schemas.microsoft.com/office/drawing/2014/main" id="{BE0BCD28-7049-2CBF-FE6D-03210DC7462B}"/>
              </a:ext>
            </a:extLst>
          </p:cNvPr>
          <p:cNvSpPr txBox="1">
            <a:spLocks/>
          </p:cNvSpPr>
          <p:nvPr/>
        </p:nvSpPr>
        <p:spPr>
          <a:xfrm>
            <a:off x="457199" y="1016001"/>
            <a:ext cx="7890933" cy="3578622"/>
          </a:xfrm>
          <a:prstGeom prst="rect">
            <a:avLst/>
          </a:prstGeom>
        </p:spPr>
        <p:txBody>
          <a:bodyPr>
            <a:normAutofit/>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solidFill>
                  <a:schemeClr val="accent6">
                    <a:lumMod val="60000"/>
                    <a:lumOff val="40000"/>
                  </a:schemeClr>
                </a:solidFill>
              </a:rPr>
              <a:t>Motivation</a:t>
            </a:r>
          </a:p>
          <a:p>
            <a:r>
              <a:rPr lang="en-US" sz="2000" dirty="0">
                <a:solidFill>
                  <a:schemeClr val="accent6">
                    <a:lumMod val="60000"/>
                    <a:lumOff val="40000"/>
                  </a:schemeClr>
                </a:solidFill>
              </a:rPr>
              <a:t>Background</a:t>
            </a:r>
          </a:p>
          <a:p>
            <a:r>
              <a:rPr lang="en-US" sz="2000" dirty="0">
                <a:solidFill>
                  <a:schemeClr val="accent6">
                    <a:lumMod val="60000"/>
                    <a:lumOff val="40000"/>
                  </a:schemeClr>
                </a:solidFill>
              </a:rPr>
              <a:t>Our Accelerator</a:t>
            </a:r>
          </a:p>
          <a:p>
            <a:r>
              <a:rPr lang="en-US" sz="2000" dirty="0">
                <a:solidFill>
                  <a:schemeClr val="accent6">
                    <a:lumMod val="50000"/>
                  </a:schemeClr>
                </a:solidFill>
              </a:rPr>
              <a:t>Evaluation</a:t>
            </a:r>
          </a:p>
          <a:p>
            <a:r>
              <a:rPr lang="en-US" sz="2000" dirty="0">
                <a:solidFill>
                  <a:schemeClr val="accent6">
                    <a:lumMod val="60000"/>
                    <a:lumOff val="40000"/>
                  </a:schemeClr>
                </a:solidFill>
              </a:rPr>
              <a:t>Conclusion</a:t>
            </a:r>
          </a:p>
          <a:p>
            <a:endParaRPr lang="en-US" sz="2000" dirty="0"/>
          </a:p>
          <a:p>
            <a:endParaRPr lang="en-US" sz="2000" dirty="0"/>
          </a:p>
        </p:txBody>
      </p:sp>
    </p:spTree>
    <p:extLst>
      <p:ext uri="{BB962C8B-B14F-4D97-AF65-F5344CB8AC3E}">
        <p14:creationId xmlns:p14="http://schemas.microsoft.com/office/powerpoint/2010/main" val="892210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6E49FF-5962-4ECD-89BE-4B401A9CDD71}"/>
              </a:ext>
            </a:extLst>
          </p:cNvPr>
          <p:cNvSpPr>
            <a:spLocks noGrp="1"/>
          </p:cNvSpPr>
          <p:nvPr>
            <p:ph type="sldNum" sz="quarter" idx="12"/>
          </p:nvPr>
        </p:nvSpPr>
        <p:spPr/>
        <p:txBody>
          <a:bodyPr/>
          <a:lstStyle/>
          <a:p>
            <a:r>
              <a:rPr lang="en-US"/>
              <a:t>FPGA ‘26 | </a:t>
            </a:r>
            <a:fld id="{8A758EFE-665F-4341-B5B8-2DAEADA52F6C}" type="slidenum">
              <a:rPr lang="en-US" smtClean="0"/>
              <a:pPr/>
              <a:t>22</a:t>
            </a:fld>
            <a:endParaRPr lang="en-US" dirty="0"/>
          </a:p>
        </p:txBody>
      </p:sp>
      <p:sp>
        <p:nvSpPr>
          <p:cNvPr id="3" name="Title 2">
            <a:extLst>
              <a:ext uri="{FF2B5EF4-FFF2-40B4-BE49-F238E27FC236}">
                <a16:creationId xmlns:a16="http://schemas.microsoft.com/office/drawing/2014/main" id="{E4309674-E097-AB59-B4F2-A22A825DF4BF}"/>
              </a:ext>
            </a:extLst>
          </p:cNvPr>
          <p:cNvSpPr>
            <a:spLocks noGrp="1"/>
          </p:cNvSpPr>
          <p:nvPr>
            <p:ph type="title"/>
          </p:nvPr>
        </p:nvSpPr>
        <p:spPr/>
        <p:txBody>
          <a:bodyPr/>
          <a:lstStyle/>
          <a:p>
            <a:r>
              <a:rPr lang="en-US" dirty="0"/>
              <a:t>Benchmarks</a:t>
            </a:r>
          </a:p>
        </p:txBody>
      </p:sp>
      <p:graphicFrame>
        <p:nvGraphicFramePr>
          <p:cNvPr id="7" name="Table 6">
            <a:extLst>
              <a:ext uri="{FF2B5EF4-FFF2-40B4-BE49-F238E27FC236}">
                <a16:creationId xmlns:a16="http://schemas.microsoft.com/office/drawing/2014/main" id="{E40E62CF-E83C-C3FF-E633-B793B1977914}"/>
              </a:ext>
            </a:extLst>
          </p:cNvPr>
          <p:cNvGraphicFramePr>
            <a:graphicFrameLocks noGrp="1"/>
          </p:cNvGraphicFramePr>
          <p:nvPr>
            <p:extLst>
              <p:ext uri="{D42A27DB-BD31-4B8C-83A1-F6EECF244321}">
                <p14:modId xmlns:p14="http://schemas.microsoft.com/office/powerpoint/2010/main" val="3463851561"/>
              </p:ext>
            </p:extLst>
          </p:nvPr>
        </p:nvGraphicFramePr>
        <p:xfrm>
          <a:off x="4864395" y="834390"/>
          <a:ext cx="3770918" cy="3474720"/>
        </p:xfrm>
        <a:graphic>
          <a:graphicData uri="http://schemas.openxmlformats.org/drawingml/2006/table">
            <a:tbl>
              <a:tblPr firstRow="1" bandRow="1">
                <a:tableStyleId>{073A0DAA-6AF3-43AB-8588-CEC1D06C72B9}</a:tableStyleId>
              </a:tblPr>
              <a:tblGrid>
                <a:gridCol w="219456">
                  <a:extLst>
                    <a:ext uri="{9D8B030D-6E8A-4147-A177-3AD203B41FA5}">
                      <a16:colId xmlns:a16="http://schemas.microsoft.com/office/drawing/2014/main" val="3878283648"/>
                    </a:ext>
                  </a:extLst>
                </a:gridCol>
                <a:gridCol w="209748">
                  <a:extLst>
                    <a:ext uri="{9D8B030D-6E8A-4147-A177-3AD203B41FA5}">
                      <a16:colId xmlns:a16="http://schemas.microsoft.com/office/drawing/2014/main" val="2564589637"/>
                    </a:ext>
                  </a:extLst>
                </a:gridCol>
                <a:gridCol w="1249678">
                  <a:extLst>
                    <a:ext uri="{9D8B030D-6E8A-4147-A177-3AD203B41FA5}">
                      <a16:colId xmlns:a16="http://schemas.microsoft.com/office/drawing/2014/main" val="2111459625"/>
                    </a:ext>
                  </a:extLst>
                </a:gridCol>
                <a:gridCol w="540327">
                  <a:extLst>
                    <a:ext uri="{9D8B030D-6E8A-4147-A177-3AD203B41FA5}">
                      <a16:colId xmlns:a16="http://schemas.microsoft.com/office/drawing/2014/main" val="1685802792"/>
                    </a:ext>
                  </a:extLst>
                </a:gridCol>
                <a:gridCol w="678873">
                  <a:extLst>
                    <a:ext uri="{9D8B030D-6E8A-4147-A177-3AD203B41FA5}">
                      <a16:colId xmlns:a16="http://schemas.microsoft.com/office/drawing/2014/main" val="633614160"/>
                    </a:ext>
                  </a:extLst>
                </a:gridCol>
                <a:gridCol w="471054">
                  <a:extLst>
                    <a:ext uri="{9D8B030D-6E8A-4147-A177-3AD203B41FA5}">
                      <a16:colId xmlns:a16="http://schemas.microsoft.com/office/drawing/2014/main" val="3704917917"/>
                    </a:ext>
                  </a:extLst>
                </a:gridCol>
                <a:gridCol w="401782">
                  <a:extLst>
                    <a:ext uri="{9D8B030D-6E8A-4147-A177-3AD203B41FA5}">
                      <a16:colId xmlns:a16="http://schemas.microsoft.com/office/drawing/2014/main" val="1095245161"/>
                    </a:ext>
                  </a:extLst>
                </a:gridCol>
              </a:tblGrid>
              <a:tr h="48043">
                <a:tc gridSpan="2">
                  <a:txBody>
                    <a:bodyPr/>
                    <a:lstStyle/>
                    <a:p>
                      <a:pPr algn="ctr"/>
                      <a:endParaRPr lang="en-US" sz="1200" dirty="0"/>
                    </a:p>
                  </a:txBody>
                  <a:tcPr marL="18288" marR="18288" marT="0" marB="0" vert="vert27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pPr algn="ctr"/>
                      <a:endParaRPr lang="en-US" sz="1200" dirty="0"/>
                    </a:p>
                  </a:txBody>
                  <a:tcPr marL="0" marR="0" marT="0" marB="0" vert="vert270">
                    <a:lnR w="12700" cmpd="sng">
                      <a:noFill/>
                    </a:lnR>
                  </a:tcPr>
                </a:tc>
                <a:tc>
                  <a:txBody>
                    <a:bodyPr/>
                    <a:lstStyle/>
                    <a:p>
                      <a:r>
                        <a:rPr lang="en-US" sz="1200" b="0" dirty="0">
                          <a:solidFill>
                            <a:schemeClr val="bg1"/>
                          </a:solidFill>
                        </a:rPr>
                        <a:t>Benchmarks</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200" b="0" dirty="0">
                          <a:solidFill>
                            <a:schemeClr val="bg1"/>
                          </a:solidFill>
                        </a:rPr>
                        <a:t>CLBs</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200" b="0" dirty="0">
                          <a:solidFill>
                            <a:schemeClr val="bg1"/>
                          </a:solidFill>
                        </a:rPr>
                        <a:t>BRAMs</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200" b="0" dirty="0">
                          <a:solidFill>
                            <a:schemeClr val="bg1"/>
                          </a:solidFill>
                        </a:rPr>
                        <a:t>DSPs</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200" b="0" dirty="0">
                          <a:solidFill>
                            <a:schemeClr val="bg1"/>
                          </a:solidFill>
                        </a:rPr>
                        <a:t>IOs</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369680711"/>
                  </a:ext>
                </a:extLst>
              </a:tr>
              <a:tr h="48043">
                <a:tc rowSpan="14">
                  <a:txBody>
                    <a:bodyPr/>
                    <a:lstStyle/>
                    <a:p>
                      <a:pPr algn="ctr"/>
                      <a:r>
                        <a:rPr lang="en-US" sz="1200" dirty="0">
                          <a:solidFill>
                            <a:schemeClr val="bg1"/>
                          </a:solidFill>
                        </a:rPr>
                        <a:t>Versal</a:t>
                      </a:r>
                    </a:p>
                  </a:txBody>
                  <a:tcPr marL="18288" marR="18288" marT="0" marB="0" vert="vert27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6">
                  <a:txBody>
                    <a:bodyPr/>
                    <a:lstStyle/>
                    <a:p>
                      <a:pPr algn="ctr"/>
                      <a:r>
                        <a:rPr lang="en-US" sz="1200" dirty="0">
                          <a:solidFill>
                            <a:schemeClr val="bg1"/>
                          </a:solidFill>
                        </a:rPr>
                        <a:t>Rosetta</a:t>
                      </a:r>
                    </a:p>
                  </a:txBody>
                  <a:tcPr marL="18288" marR="18288" marT="0" marB="0" vert="vert27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r>
                        <a:rPr lang="en-US" sz="1200" dirty="0"/>
                        <a:t>update_knn1</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747</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23</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96</a:t>
                      </a:r>
                    </a:p>
                  </a:txBody>
                  <a:tcPr marL="18288" marR="18288"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1444833194"/>
                  </a:ext>
                </a:extLst>
              </a:tr>
              <a:tr h="0">
                <a:tc vMerge="1">
                  <a:txBody>
                    <a:bodyPr/>
                    <a:lstStyle/>
                    <a:p>
                      <a:endParaRPr lang="en-US" sz="1200" dirty="0"/>
                    </a:p>
                  </a:txBody>
                  <a:tcPr marL="0" marR="0" marT="0" marB="0"/>
                </a:tc>
                <a:tc vMerge="1">
                  <a:txBody>
                    <a:bodyPr/>
                    <a:lstStyle/>
                    <a:p>
                      <a:endParaRPr lang="en-US" sz="1200" dirty="0"/>
                    </a:p>
                  </a:txBody>
                  <a:tcPr marL="0" marR="0" marT="0" marB="0"/>
                </a:tc>
                <a:tc>
                  <a:txBody>
                    <a:bodyPr/>
                    <a:lstStyle/>
                    <a:p>
                      <a:r>
                        <a:rPr lang="en-US" sz="1200" dirty="0"/>
                        <a:t>update_knn2</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609</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23</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96</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584905008"/>
                  </a:ext>
                </a:extLst>
              </a:tr>
              <a:tr h="0">
                <a:tc vMerge="1">
                  <a:txBody>
                    <a:bodyPr/>
                    <a:lstStyle/>
                    <a:p>
                      <a:endParaRPr lang="en-US" sz="1200"/>
                    </a:p>
                  </a:txBody>
                  <a:tcPr marL="0" marR="0" marT="0" marB="0"/>
                </a:tc>
                <a:tc vMerge="1">
                  <a:txBody>
                    <a:bodyPr/>
                    <a:lstStyle/>
                    <a:p>
                      <a:endParaRPr lang="en-US" sz="1200" dirty="0"/>
                    </a:p>
                  </a:txBody>
                  <a:tcPr marL="0" marR="0" marT="0" marB="0"/>
                </a:tc>
                <a:tc>
                  <a:txBody>
                    <a:bodyPr/>
                    <a:lstStyle/>
                    <a:p>
                      <a:r>
                        <a:rPr lang="en-US" sz="1200" dirty="0"/>
                        <a:t>data_1_4_2</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319</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13</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96</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657382053"/>
                  </a:ext>
                </a:extLst>
              </a:tr>
              <a:tr h="0">
                <a:tc vMerge="1">
                  <a:txBody>
                    <a:bodyPr/>
                    <a:lstStyle/>
                    <a:p>
                      <a:endParaRPr lang="en-US" sz="1200"/>
                    </a:p>
                  </a:txBody>
                  <a:tcPr marL="0" marR="0" marT="0" marB="0"/>
                </a:tc>
                <a:tc vMerge="1">
                  <a:txBody>
                    <a:bodyPr/>
                    <a:lstStyle/>
                    <a:p>
                      <a:endParaRPr lang="en-US" sz="1200" dirty="0"/>
                    </a:p>
                  </a:txBody>
                  <a:tcPr marL="0" marR="0" marT="0" marB="0"/>
                </a:tc>
                <a:tc>
                  <a:txBody>
                    <a:bodyPr/>
                    <a:lstStyle/>
                    <a:p>
                      <a:r>
                        <a:rPr lang="en-US" sz="1200" dirty="0"/>
                        <a:t>dotProduct_1</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330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13</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3</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96</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165065068"/>
                  </a:ext>
                </a:extLst>
              </a:tr>
              <a:tr h="0">
                <a:tc vMerge="1">
                  <a:txBody>
                    <a:bodyPr/>
                    <a:lstStyle/>
                    <a:p>
                      <a:endParaRPr lang="en-US" sz="1200"/>
                    </a:p>
                  </a:txBody>
                  <a:tcPr marL="0" marR="0" marT="0" marB="0"/>
                </a:tc>
                <a:tc vMerge="1">
                  <a:txBody>
                    <a:bodyPr/>
                    <a:lstStyle/>
                    <a:p>
                      <a:endParaRPr lang="en-US" sz="1200" dirty="0"/>
                    </a:p>
                  </a:txBody>
                  <a:tcPr marL="0" marR="0" marT="0" marB="0"/>
                </a:tc>
                <a:tc>
                  <a:txBody>
                    <a:bodyPr/>
                    <a:lstStyle/>
                    <a:p>
                      <a:r>
                        <a:rPr lang="en-US" sz="1200" dirty="0"/>
                        <a:t>rasterization2_m</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379</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16</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3</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96</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783989609"/>
                  </a:ext>
                </a:extLst>
              </a:tr>
              <a:tr h="0">
                <a:tc vMerge="1">
                  <a:txBody>
                    <a:bodyPr/>
                    <a:lstStyle/>
                    <a:p>
                      <a:endParaRPr lang="en-US" sz="1200"/>
                    </a:p>
                  </a:txBody>
                  <a:tcPr marL="0" marR="0" marT="0" marB="0"/>
                </a:tc>
                <a:tc vMerge="1">
                  <a:txBody>
                    <a:bodyPr/>
                    <a:lstStyle/>
                    <a:p>
                      <a:endParaRPr lang="en-US" sz="1200" dirty="0"/>
                    </a:p>
                  </a:txBody>
                  <a:tcPr marL="0" marR="0" marT="0" marB="0"/>
                </a:tc>
                <a:tc>
                  <a:txBody>
                    <a:bodyPr/>
                    <a:lstStyle/>
                    <a:p>
                      <a:r>
                        <a:rPr lang="en-US" sz="1200" dirty="0"/>
                        <a:t>zculling_bot</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241</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18</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96</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687541939"/>
                  </a:ext>
                </a:extLst>
              </a:tr>
              <a:tr h="0">
                <a:tc vMerge="1">
                  <a:txBody>
                    <a:bodyPr/>
                    <a:lstStyle/>
                    <a:p>
                      <a:endParaRPr lang="en-US" sz="1200"/>
                    </a:p>
                  </a:txBody>
                  <a:tcPr marL="0" marR="0" marT="0" marB="0"/>
                </a:tc>
                <a:tc rowSpan="8">
                  <a:txBody>
                    <a:bodyPr/>
                    <a:lstStyle/>
                    <a:p>
                      <a:pPr algn="ctr"/>
                      <a:r>
                        <a:rPr lang="en-US" sz="1200" dirty="0">
                          <a:solidFill>
                            <a:schemeClr val="bg1"/>
                          </a:solidFill>
                        </a:rPr>
                        <a:t>VTR</a:t>
                      </a:r>
                    </a:p>
                  </a:txBody>
                  <a:tcPr marL="18288" marR="18288" marT="0" marB="0" vert="vert27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r>
                        <a:rPr lang="en-US" sz="1200" dirty="0"/>
                        <a:t>arm_core</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866</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24</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312</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376980830"/>
                  </a:ext>
                </a:extLst>
              </a:tr>
              <a:tr h="0">
                <a:tc vMerge="1">
                  <a:txBody>
                    <a:bodyPr/>
                    <a:lstStyle/>
                    <a:p>
                      <a:endParaRPr lang="en-US" sz="1200"/>
                    </a:p>
                  </a:txBody>
                  <a:tcPr marL="0" marR="0" marT="0" marB="0"/>
                </a:tc>
                <a:tc vMerge="1">
                  <a:txBody>
                    <a:bodyPr/>
                    <a:lstStyle/>
                    <a:p>
                      <a:endParaRPr lang="en-US" sz="1200" dirty="0"/>
                    </a:p>
                  </a:txBody>
                  <a:tcPr marL="0" marR="0" marT="0" marB="0">
                    <a:lnR w="12700" cmpd="sng">
                      <a:noFill/>
                    </a:lnR>
                  </a:tcPr>
                </a:tc>
                <a:tc>
                  <a:txBody>
                    <a:bodyPr/>
                    <a:lstStyle/>
                    <a:p>
                      <a:r>
                        <a:rPr lang="en-US" sz="1200" dirty="0"/>
                        <a:t>bgm</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289</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289</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233297981"/>
                  </a:ext>
                </a:extLst>
              </a:tr>
              <a:tr h="0">
                <a:tc vMerge="1">
                  <a:txBody>
                    <a:bodyPr/>
                    <a:lstStyle/>
                    <a:p>
                      <a:endParaRPr lang="en-US" sz="1200"/>
                    </a:p>
                  </a:txBody>
                  <a:tcPr marL="0" marR="0" marT="0" marB="0"/>
                </a:tc>
                <a:tc vMerge="1">
                  <a:txBody>
                    <a:bodyPr/>
                    <a:lstStyle/>
                    <a:p>
                      <a:endParaRPr lang="en-US" sz="1200"/>
                    </a:p>
                  </a:txBody>
                  <a:tcPr marL="0" marR="0" marT="0" marB="0">
                    <a:lnR w="12700" cmpd="sng">
                      <a:noFill/>
                    </a:lnR>
                  </a:tcPr>
                </a:tc>
                <a:tc>
                  <a:txBody>
                    <a:bodyPr/>
                    <a:lstStyle/>
                    <a:p>
                      <a:r>
                        <a:rPr lang="en-US" sz="1200" dirty="0"/>
                        <a:t>blob_merge</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572</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136</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403523458"/>
                  </a:ext>
                </a:extLst>
              </a:tr>
              <a:tr h="0">
                <a:tc vMerge="1">
                  <a:txBody>
                    <a:bodyPr/>
                    <a:lstStyle/>
                    <a:p>
                      <a:endParaRPr lang="en-US" sz="1200"/>
                    </a:p>
                  </a:txBody>
                  <a:tcPr marL="0" marR="0" marT="0" marB="0"/>
                </a:tc>
                <a:tc vMerge="1">
                  <a:txBody>
                    <a:bodyPr/>
                    <a:lstStyle/>
                    <a:p>
                      <a:endParaRPr lang="en-US" sz="1200"/>
                    </a:p>
                  </a:txBody>
                  <a:tcPr marL="0" marR="0" marT="0" marB="0">
                    <a:lnR w="12700" cmpd="sng">
                      <a:noFill/>
                    </a:lnR>
                  </a:tcPr>
                </a:tc>
                <a:tc>
                  <a:txBody>
                    <a:bodyPr/>
                    <a:lstStyle/>
                    <a:p>
                      <a:r>
                        <a:rPr lang="en-US" sz="1200" dirty="0"/>
                        <a:t>mkSMAdapter4B</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157</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5</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398</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4214643131"/>
                  </a:ext>
                </a:extLst>
              </a:tr>
              <a:tr h="0">
                <a:tc vMerge="1">
                  <a:txBody>
                    <a:bodyPr/>
                    <a:lstStyle/>
                    <a:p>
                      <a:endParaRPr lang="en-US" sz="1200"/>
                    </a:p>
                  </a:txBody>
                  <a:tcPr marL="0" marR="0" marT="0" marB="0"/>
                </a:tc>
                <a:tc vMerge="1">
                  <a:txBody>
                    <a:bodyPr/>
                    <a:lstStyle/>
                    <a:p>
                      <a:endParaRPr lang="en-US" sz="1200"/>
                    </a:p>
                  </a:txBody>
                  <a:tcPr marL="0" marR="0" marT="0" marB="0">
                    <a:lnR w="12700" cmpd="sng">
                      <a:noFill/>
                    </a:lnR>
                  </a:tcPr>
                </a:tc>
                <a:tc>
                  <a:txBody>
                    <a:bodyPr/>
                    <a:lstStyle/>
                    <a:p>
                      <a:r>
                        <a:rPr lang="en-US" sz="1200" dirty="0"/>
                        <a:t>or1200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246</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2</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1</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779</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343721972"/>
                  </a:ext>
                </a:extLst>
              </a:tr>
              <a:tr h="0">
                <a:tc vMerge="1">
                  <a:txBody>
                    <a:bodyPr/>
                    <a:lstStyle/>
                    <a:p>
                      <a:endParaRPr lang="en-US" sz="1200"/>
                    </a:p>
                  </a:txBody>
                  <a:tcPr marL="0" marR="0" marT="0" marB="0"/>
                </a:tc>
                <a:tc vMerge="1">
                  <a:txBody>
                    <a:bodyPr/>
                    <a:lstStyle/>
                    <a:p>
                      <a:endParaRPr lang="en-US" sz="1200"/>
                    </a:p>
                  </a:txBody>
                  <a:tcPr marL="0" marR="0" marT="0" marB="0">
                    <a:lnR w="12700" cmpd="sng">
                      <a:noFill/>
                    </a:lnR>
                  </a:tcPr>
                </a:tc>
                <a:tc>
                  <a:txBody>
                    <a:bodyPr/>
                    <a:lstStyle/>
                    <a:p>
                      <a:r>
                        <a:rPr lang="en-US" sz="1200" dirty="0"/>
                        <a:t>raygentop</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119</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1</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6</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540</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359311180"/>
                  </a:ext>
                </a:extLst>
              </a:tr>
              <a:tr h="0">
                <a:tc vMerge="1">
                  <a:txBody>
                    <a:bodyPr/>
                    <a:lstStyle/>
                    <a:p>
                      <a:endParaRPr lang="en-US" sz="1200"/>
                    </a:p>
                  </a:txBody>
                  <a:tcPr marL="0" marR="0" marT="0" marB="0"/>
                </a:tc>
                <a:tc vMerge="1">
                  <a:txBody>
                    <a:bodyPr/>
                    <a:lstStyle/>
                    <a:p>
                      <a:endParaRPr lang="en-US" sz="1200"/>
                    </a:p>
                  </a:txBody>
                  <a:tcPr marL="0" marR="0" marT="0" marB="0">
                    <a:lnR w="12700" cmpd="sng">
                      <a:noFill/>
                    </a:lnR>
                  </a:tcPr>
                </a:tc>
                <a:tc>
                  <a:txBody>
                    <a:bodyPr/>
                    <a:lstStyle/>
                    <a:p>
                      <a:r>
                        <a:rPr lang="en-US" sz="1200" dirty="0"/>
                        <a:t>sha</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151</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74</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642518438"/>
                  </a:ext>
                </a:extLst>
              </a:tr>
              <a:tr h="0">
                <a:tc vMerge="1">
                  <a:txBody>
                    <a:bodyPr/>
                    <a:lstStyle/>
                    <a:p>
                      <a:endParaRPr lang="en-US" sz="1200" dirty="0"/>
                    </a:p>
                  </a:txBody>
                  <a:tcPr marL="0" marR="0" marT="0" marB="0"/>
                </a:tc>
                <a:tc vMerge="1">
                  <a:txBody>
                    <a:bodyPr/>
                    <a:lstStyle/>
                    <a:p>
                      <a:endParaRPr lang="en-US" sz="1200" dirty="0"/>
                    </a:p>
                  </a:txBody>
                  <a:tcPr marL="0" marR="0" marT="0" marB="0">
                    <a:lnR w="12700" cmpd="sng">
                      <a:noFill/>
                    </a:lnR>
                  </a:tcPr>
                </a:tc>
                <a:tc>
                  <a:txBody>
                    <a:bodyPr/>
                    <a:lstStyle/>
                    <a:p>
                      <a:r>
                        <a:rPr lang="en-US" sz="1200" dirty="0"/>
                        <a:t>stereovision0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768</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200" dirty="0"/>
                        <a:t>366</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718586922"/>
                  </a:ext>
                </a:extLst>
              </a:tr>
              <a:tr h="0">
                <a:tc rowSpan="4">
                  <a:txBody>
                    <a:bodyPr/>
                    <a:lstStyle/>
                    <a:p>
                      <a:pPr algn="ctr"/>
                      <a:r>
                        <a:rPr lang="en-US" sz="1200" dirty="0">
                          <a:solidFill>
                            <a:schemeClr val="bg1"/>
                          </a:solidFill>
                        </a:rPr>
                        <a:t>Sim.</a:t>
                      </a:r>
                    </a:p>
                  </a:txBody>
                  <a:tcPr marL="18288" marR="18288" marT="0" marB="0" vert="vert27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4">
                  <a:txBody>
                    <a:bodyPr/>
                    <a:lstStyle/>
                    <a:p>
                      <a:pPr algn="ctr"/>
                      <a:r>
                        <a:rPr lang="en-US" sz="1200" dirty="0">
                          <a:solidFill>
                            <a:schemeClr val="bg1"/>
                          </a:solidFill>
                        </a:rPr>
                        <a:t>Misc.</a:t>
                      </a:r>
                    </a:p>
                  </a:txBody>
                  <a:tcPr marL="18288" marR="18288" marT="0" marB="0" vert="vert27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r>
                        <a:rPr lang="en-US" sz="1200" dirty="0"/>
                        <a:t>LU32PEEng</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4443</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168</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32</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216</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1702452608"/>
                  </a:ext>
                </a:extLst>
              </a:tr>
              <a:tr h="0">
                <a:tc vMerge="1">
                  <a:txBody>
                    <a:bodyPr/>
                    <a:lstStyle/>
                    <a:p>
                      <a:endParaRPr lang="en-US" sz="1200"/>
                    </a:p>
                  </a:txBody>
                  <a:tcPr marL="0" marR="0" marT="0" marB="0"/>
                </a:tc>
                <a:tc vMerge="1">
                  <a:txBody>
                    <a:bodyPr/>
                    <a:lstStyle/>
                    <a:p>
                      <a:endParaRPr lang="en-US" sz="1200"/>
                    </a:p>
                  </a:txBody>
                  <a:tcPr marL="0" marR="0" marT="0" marB="0">
                    <a:lnR w="12700" cmpd="sng">
                      <a:noFill/>
                    </a:lnR>
                  </a:tcPr>
                </a:tc>
                <a:tc>
                  <a:txBody>
                    <a:bodyPr/>
                    <a:lstStyle/>
                    <a:p>
                      <a:r>
                        <a:rPr lang="en-US" sz="1200" dirty="0"/>
                        <a:t>mcml</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4772</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159</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27</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392</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1548927871"/>
                  </a:ext>
                </a:extLst>
              </a:tr>
              <a:tr h="0">
                <a:tc vMerge="1">
                  <a:txBody>
                    <a:bodyPr/>
                    <a:lstStyle/>
                    <a:p>
                      <a:endParaRPr lang="en-US" sz="1200"/>
                    </a:p>
                  </a:txBody>
                  <a:tcPr marL="0" marR="0" marT="0" marB="0"/>
                </a:tc>
                <a:tc vMerge="1">
                  <a:txBody>
                    <a:bodyPr/>
                    <a:lstStyle/>
                    <a:p>
                      <a:endParaRPr lang="en-US" sz="1200"/>
                    </a:p>
                  </a:txBody>
                  <a:tcPr marL="0" marR="0" marT="0" marB="0">
                    <a:lnR w="12700" cmpd="sng">
                      <a:noFill/>
                    </a:lnR>
                  </a:tcPr>
                </a:tc>
                <a:tc>
                  <a:txBody>
                    <a:bodyPr/>
                    <a:lstStyle/>
                    <a:p>
                      <a:r>
                        <a:rPr lang="en-US" sz="1200" dirty="0"/>
                        <a:t>stereovision2</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2059</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0</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179</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331</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1833568036"/>
                  </a:ext>
                </a:extLst>
              </a:tr>
              <a:tr h="0">
                <a:tc vMerge="1">
                  <a:txBody>
                    <a:bodyPr/>
                    <a:lstStyle/>
                    <a:p>
                      <a:endParaRPr lang="en-US" sz="1200"/>
                    </a:p>
                  </a:txBody>
                  <a:tcPr marL="0" marR="0" marT="0" marB="0"/>
                </a:tc>
                <a:tc vMerge="1">
                  <a:txBody>
                    <a:bodyPr/>
                    <a:lstStyle/>
                    <a:p>
                      <a:endParaRPr lang="en-US" sz="1200"/>
                    </a:p>
                  </a:txBody>
                  <a:tcPr marL="0" marR="0" marT="0" marB="0">
                    <a:lnR w="12700" cmpd="sng">
                      <a:noFill/>
                    </a:lnR>
                  </a:tcPr>
                </a:tc>
                <a:tc>
                  <a:txBody>
                    <a:bodyPr/>
                    <a:lstStyle/>
                    <a:p>
                      <a:r>
                        <a:rPr lang="en-US" sz="1200" dirty="0"/>
                        <a:t>hetero_placer</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4926</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76</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74</a:t>
                      </a:r>
                    </a:p>
                  </a:txBody>
                  <a:tcPr marL="18288" marR="1828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200" dirty="0"/>
                        <a:t>40</a:t>
                      </a:r>
                    </a:p>
                  </a:txBody>
                  <a:tcPr marL="18288" marR="18288" marT="0" marB="0">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57546858"/>
                  </a:ext>
                </a:extLst>
              </a:tr>
            </a:tbl>
          </a:graphicData>
        </a:graphic>
      </p:graphicFrame>
      <p:sp>
        <p:nvSpPr>
          <p:cNvPr id="4" name="Content Placeholder 3">
            <a:extLst>
              <a:ext uri="{FF2B5EF4-FFF2-40B4-BE49-F238E27FC236}">
                <a16:creationId xmlns:a16="http://schemas.microsoft.com/office/drawing/2014/main" id="{2AEFE5CB-4433-6439-F9A7-551E826BC6DD}"/>
              </a:ext>
            </a:extLst>
          </p:cNvPr>
          <p:cNvSpPr>
            <a:spLocks noGrp="1"/>
          </p:cNvSpPr>
          <p:nvPr>
            <p:ph sz="half" idx="1"/>
          </p:nvPr>
        </p:nvSpPr>
        <p:spPr>
          <a:xfrm>
            <a:off x="310152" y="888999"/>
            <a:ext cx="2884813" cy="3489722"/>
          </a:xfrm>
        </p:spPr>
        <p:txBody>
          <a:bodyPr>
            <a:normAutofit/>
          </a:bodyPr>
          <a:lstStyle/>
          <a:p>
            <a:r>
              <a:rPr lang="en-US" sz="1600" dirty="0">
                <a:solidFill>
                  <a:schemeClr val="accent6">
                    <a:lumMod val="50000"/>
                  </a:schemeClr>
                </a:solidFill>
              </a:rPr>
              <a:t>Rosetta benchmarks</a:t>
            </a:r>
          </a:p>
          <a:p>
            <a:pPr lvl="1"/>
            <a:r>
              <a:rPr lang="en-US" sz="1200" dirty="0">
                <a:solidFill>
                  <a:schemeClr val="accent6">
                    <a:lumMod val="50000"/>
                  </a:schemeClr>
                </a:solidFill>
              </a:rPr>
              <a:t>Dataflow Application Pages</a:t>
            </a:r>
          </a:p>
          <a:p>
            <a:pPr lvl="1"/>
            <a:r>
              <a:rPr lang="en-US" sz="1200" dirty="0">
                <a:solidFill>
                  <a:schemeClr val="accent1"/>
                </a:solidFill>
              </a:rPr>
              <a:t>Run on Versal</a:t>
            </a:r>
          </a:p>
          <a:p>
            <a:pPr marL="457200" lvl="1" indent="0">
              <a:buNone/>
            </a:pPr>
            <a:endParaRPr lang="en-US" sz="1200" dirty="0">
              <a:solidFill>
                <a:schemeClr val="accent6">
                  <a:lumMod val="50000"/>
                </a:schemeClr>
              </a:solidFill>
            </a:endParaRPr>
          </a:p>
          <a:p>
            <a:r>
              <a:rPr lang="en-US" sz="1600" dirty="0">
                <a:solidFill>
                  <a:schemeClr val="accent6">
                    <a:lumMod val="50000"/>
                  </a:schemeClr>
                </a:solidFill>
              </a:rPr>
              <a:t>VTR benchmarks</a:t>
            </a:r>
          </a:p>
          <a:p>
            <a:pPr lvl="1"/>
            <a:r>
              <a:rPr lang="en-US" sz="1200" dirty="0"/>
              <a:t>Generic VTR applications</a:t>
            </a:r>
          </a:p>
          <a:p>
            <a:pPr lvl="1"/>
            <a:r>
              <a:rPr lang="en-US" sz="1200" dirty="0">
                <a:solidFill>
                  <a:schemeClr val="accent1"/>
                </a:solidFill>
              </a:rPr>
              <a:t>Run on Versal</a:t>
            </a:r>
          </a:p>
          <a:p>
            <a:pPr marL="457200" lvl="1" indent="0">
              <a:buNone/>
            </a:pPr>
            <a:endParaRPr lang="en-US" sz="1200" dirty="0">
              <a:solidFill>
                <a:schemeClr val="accent6">
                  <a:lumMod val="50000"/>
                </a:schemeClr>
              </a:solidFill>
            </a:endParaRPr>
          </a:p>
          <a:p>
            <a:r>
              <a:rPr lang="en-US" sz="1600" dirty="0">
                <a:solidFill>
                  <a:schemeClr val="accent6">
                    <a:lumMod val="50000"/>
                  </a:schemeClr>
                </a:solidFill>
              </a:rPr>
              <a:t>Misc. </a:t>
            </a:r>
            <a:r>
              <a:rPr lang="en-US" sz="1600" dirty="0"/>
              <a:t>benchmarks</a:t>
            </a:r>
          </a:p>
          <a:p>
            <a:pPr lvl="1"/>
            <a:r>
              <a:rPr lang="en-US" sz="1200" dirty="0"/>
              <a:t>Larger VTR benchmarks and small systolic placer</a:t>
            </a:r>
          </a:p>
          <a:p>
            <a:pPr lvl="1"/>
            <a:r>
              <a:rPr lang="en-US" sz="1200" dirty="0">
                <a:solidFill>
                  <a:schemeClr val="accent1"/>
                </a:solidFill>
              </a:rPr>
              <a:t>Run in Simulation</a:t>
            </a:r>
          </a:p>
        </p:txBody>
      </p:sp>
    </p:spTree>
    <p:extLst>
      <p:ext uri="{BB962C8B-B14F-4D97-AF65-F5344CB8AC3E}">
        <p14:creationId xmlns:p14="http://schemas.microsoft.com/office/powerpoint/2010/main" val="30350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0C139D-7EEC-9B2F-CC09-DF85F1CE9EA8}"/>
              </a:ext>
            </a:extLst>
          </p:cNvPr>
          <p:cNvSpPr>
            <a:spLocks noGrp="1"/>
          </p:cNvSpPr>
          <p:nvPr>
            <p:ph type="title"/>
          </p:nvPr>
        </p:nvSpPr>
        <p:spPr/>
        <p:txBody>
          <a:bodyPr/>
          <a:lstStyle/>
          <a:p>
            <a:r>
              <a:rPr lang="en-US" dirty="0"/>
              <a:t>Systolic to VTR Comparison</a:t>
            </a:r>
          </a:p>
        </p:txBody>
      </p:sp>
      <p:pic>
        <p:nvPicPr>
          <p:cNvPr id="29" name="Picture 28" descr="A graph of a number of people&#10;&#10;Description automatically generated with medium confidence">
            <a:extLst>
              <a:ext uri="{FF2B5EF4-FFF2-40B4-BE49-F238E27FC236}">
                <a16:creationId xmlns:a16="http://schemas.microsoft.com/office/drawing/2014/main" id="{67C2937B-5237-D6B4-1C78-85F611FBB281}"/>
              </a:ext>
            </a:extLst>
          </p:cNvPr>
          <p:cNvPicPr>
            <a:picLocks noGrp="1" noRot="1" noChangeAspect="1" noMove="1" noResize="1" noEditPoints="1" noAdjustHandles="1" noChangeArrowheads="1" noChangeShapeType="1" noCrop="1"/>
          </p:cNvPicPr>
          <p:nvPr/>
        </p:nvPicPr>
        <p:blipFill>
          <a:blip r:embed="rId3"/>
          <a:stretch>
            <a:fillRect/>
          </a:stretch>
        </p:blipFill>
        <p:spPr>
          <a:xfrm>
            <a:off x="4270248" y="877824"/>
            <a:ext cx="4876800" cy="3657600"/>
          </a:xfrm>
          <a:prstGeom prst="rect">
            <a:avLst/>
          </a:prstGeom>
        </p:spPr>
      </p:pic>
      <p:pic>
        <p:nvPicPr>
          <p:cNvPr id="31" name="Picture 30">
            <a:extLst>
              <a:ext uri="{FF2B5EF4-FFF2-40B4-BE49-F238E27FC236}">
                <a16:creationId xmlns:a16="http://schemas.microsoft.com/office/drawing/2014/main" id="{C347DACA-1FD8-ED02-DEE3-FA625833228C}"/>
              </a:ext>
            </a:extLst>
          </p:cNvPr>
          <p:cNvPicPr>
            <a:picLocks noGrp="1" noRot="1" noChangeAspect="1" noMove="1" noResize="1" noEditPoints="1" noAdjustHandles="1" noChangeArrowheads="1" noChangeShapeType="1" noCrop="1"/>
          </p:cNvPicPr>
          <p:nvPr/>
        </p:nvPicPr>
        <p:blipFill>
          <a:blip r:embed="rId4"/>
          <a:stretch>
            <a:fillRect/>
          </a:stretch>
        </p:blipFill>
        <p:spPr>
          <a:xfrm>
            <a:off x="4270248" y="877824"/>
            <a:ext cx="4876800" cy="3657600"/>
          </a:xfrm>
          <a:prstGeom prst="rect">
            <a:avLst/>
          </a:prstGeom>
        </p:spPr>
      </p:pic>
      <p:pic>
        <p:nvPicPr>
          <p:cNvPr id="33" name="Picture 32" descr="A graph of a number of different values&#10;&#10;Description automatically generated with medium confidence">
            <a:extLst>
              <a:ext uri="{FF2B5EF4-FFF2-40B4-BE49-F238E27FC236}">
                <a16:creationId xmlns:a16="http://schemas.microsoft.com/office/drawing/2014/main" id="{F00182BA-139D-AFF1-6ECA-99CE8B7735B2}"/>
              </a:ext>
            </a:extLst>
          </p:cNvPr>
          <p:cNvPicPr>
            <a:picLocks noGrp="1" noRot="1" noChangeAspect="1" noMove="1" noResize="1" noEditPoints="1" noAdjustHandles="1" noChangeArrowheads="1" noChangeShapeType="1" noCrop="1"/>
          </p:cNvPicPr>
          <p:nvPr/>
        </p:nvPicPr>
        <p:blipFill>
          <a:blip r:embed="rId5"/>
          <a:stretch>
            <a:fillRect/>
          </a:stretch>
        </p:blipFill>
        <p:spPr>
          <a:xfrm>
            <a:off x="4270248" y="877824"/>
            <a:ext cx="4876800" cy="3657600"/>
          </a:xfrm>
          <a:prstGeom prst="rect">
            <a:avLst/>
          </a:prstGeom>
        </p:spPr>
      </p:pic>
      <p:pic>
        <p:nvPicPr>
          <p:cNvPr id="35" name="Picture 34" descr="A graph of a number of different values&#10;&#10;Description automatically generated with medium confidence">
            <a:extLst>
              <a:ext uri="{FF2B5EF4-FFF2-40B4-BE49-F238E27FC236}">
                <a16:creationId xmlns:a16="http://schemas.microsoft.com/office/drawing/2014/main" id="{500A86D0-D58F-A8FF-1EE4-22564C14E949}"/>
              </a:ext>
            </a:extLst>
          </p:cNvPr>
          <p:cNvPicPr>
            <a:picLocks noGrp="1" noRot="1" noChangeAspect="1" noMove="1" noResize="1" noEditPoints="1" noAdjustHandles="1" noChangeArrowheads="1" noChangeShapeType="1" noCrop="1"/>
          </p:cNvPicPr>
          <p:nvPr/>
        </p:nvPicPr>
        <p:blipFill>
          <a:blip r:embed="rId6"/>
          <a:stretch>
            <a:fillRect/>
          </a:stretch>
        </p:blipFill>
        <p:spPr>
          <a:xfrm>
            <a:off x="4270248" y="877824"/>
            <a:ext cx="4876800" cy="3657600"/>
          </a:xfrm>
          <a:prstGeom prst="rect">
            <a:avLst/>
          </a:prstGeom>
        </p:spPr>
      </p:pic>
      <p:pic>
        <p:nvPicPr>
          <p:cNvPr id="37" name="Picture 36" descr="A graph of a number of different values&#10;&#10;Description automatically generated with medium confidence">
            <a:extLst>
              <a:ext uri="{FF2B5EF4-FFF2-40B4-BE49-F238E27FC236}">
                <a16:creationId xmlns:a16="http://schemas.microsoft.com/office/drawing/2014/main" id="{66E554DE-AF10-3A83-BA39-9CC686F98015}"/>
              </a:ext>
            </a:extLst>
          </p:cNvPr>
          <p:cNvPicPr>
            <a:picLocks noGrp="1" noRot="1" noChangeAspect="1" noMove="1" noResize="1" noEditPoints="1" noAdjustHandles="1" noChangeArrowheads="1" noChangeShapeType="1" noCrop="1"/>
          </p:cNvPicPr>
          <p:nvPr/>
        </p:nvPicPr>
        <p:blipFill>
          <a:blip r:embed="rId7"/>
          <a:stretch>
            <a:fillRect/>
          </a:stretch>
        </p:blipFill>
        <p:spPr>
          <a:xfrm>
            <a:off x="4270248" y="877824"/>
            <a:ext cx="4876800" cy="3657600"/>
          </a:xfrm>
          <a:prstGeom prst="rect">
            <a:avLst/>
          </a:prstGeom>
        </p:spPr>
      </p:pic>
      <p:pic>
        <p:nvPicPr>
          <p:cNvPr id="39" name="Picture 38" descr="A graph with numbers and lines&#10;&#10;Description automatically generated">
            <a:extLst>
              <a:ext uri="{FF2B5EF4-FFF2-40B4-BE49-F238E27FC236}">
                <a16:creationId xmlns:a16="http://schemas.microsoft.com/office/drawing/2014/main" id="{F8C1AF28-ADB1-592B-9896-0F4993358E97}"/>
              </a:ext>
            </a:extLst>
          </p:cNvPr>
          <p:cNvPicPr>
            <a:picLocks noGrp="1" noRot="1" noChangeAspect="1" noMove="1" noResize="1" noEditPoints="1" noAdjustHandles="1" noChangeArrowheads="1" noChangeShapeType="1" noCrop="1"/>
          </p:cNvPicPr>
          <p:nvPr/>
        </p:nvPicPr>
        <p:blipFill>
          <a:blip r:embed="rId8"/>
          <a:stretch>
            <a:fillRect/>
          </a:stretch>
        </p:blipFill>
        <p:spPr>
          <a:xfrm>
            <a:off x="4270248" y="877824"/>
            <a:ext cx="4876800" cy="3657600"/>
          </a:xfrm>
          <a:prstGeom prst="rect">
            <a:avLst/>
          </a:prstGeom>
        </p:spPr>
      </p:pic>
      <p:pic>
        <p:nvPicPr>
          <p:cNvPr id="41" name="Picture 40" descr="A graph of different colored numbers and lines&#10;&#10;Description automatically generated with medium confidence">
            <a:extLst>
              <a:ext uri="{FF2B5EF4-FFF2-40B4-BE49-F238E27FC236}">
                <a16:creationId xmlns:a16="http://schemas.microsoft.com/office/drawing/2014/main" id="{4025CAAE-D10E-427D-48FD-E59BB099D459}"/>
              </a:ext>
            </a:extLst>
          </p:cNvPr>
          <p:cNvPicPr>
            <a:picLocks noGrp="1" noRot="1" noChangeAspect="1" noMove="1" noResize="1" noEditPoints="1" noAdjustHandles="1" noChangeArrowheads="1" noChangeShapeType="1" noCrop="1"/>
          </p:cNvPicPr>
          <p:nvPr/>
        </p:nvPicPr>
        <p:blipFill>
          <a:blip r:embed="rId9"/>
          <a:stretch>
            <a:fillRect/>
          </a:stretch>
        </p:blipFill>
        <p:spPr>
          <a:xfrm>
            <a:off x="4270248" y="877824"/>
            <a:ext cx="4876800" cy="3657600"/>
          </a:xfrm>
          <a:prstGeom prst="rect">
            <a:avLst/>
          </a:prstGeom>
        </p:spPr>
      </p:pic>
      <p:pic>
        <p:nvPicPr>
          <p:cNvPr id="43" name="Picture 42" descr="A graph of different colored numbers and lines&#10;&#10;Description automatically generated with medium confidence">
            <a:extLst>
              <a:ext uri="{FF2B5EF4-FFF2-40B4-BE49-F238E27FC236}">
                <a16:creationId xmlns:a16="http://schemas.microsoft.com/office/drawing/2014/main" id="{3E5C38F7-0981-8DC7-61FD-F4C0B99557FF}"/>
              </a:ext>
            </a:extLst>
          </p:cNvPr>
          <p:cNvPicPr>
            <a:picLocks noGrp="1" noRot="1" noChangeAspect="1" noMove="1" noResize="1" noEditPoints="1" noAdjustHandles="1" noChangeArrowheads="1" noChangeShapeType="1" noCrop="1"/>
          </p:cNvPicPr>
          <p:nvPr/>
        </p:nvPicPr>
        <p:blipFill>
          <a:blip r:embed="rId10"/>
          <a:stretch>
            <a:fillRect/>
          </a:stretch>
        </p:blipFill>
        <p:spPr>
          <a:xfrm>
            <a:off x="4270248" y="877824"/>
            <a:ext cx="4876800" cy="3657600"/>
          </a:xfrm>
          <a:prstGeom prst="rect">
            <a:avLst/>
          </a:prstGeom>
        </p:spPr>
      </p:pic>
      <p:pic>
        <p:nvPicPr>
          <p:cNvPr id="45" name="Picture 44" descr="A graph of different colored numbers and lines&#10;&#10;Description automatically generated with medium confidence">
            <a:extLst>
              <a:ext uri="{FF2B5EF4-FFF2-40B4-BE49-F238E27FC236}">
                <a16:creationId xmlns:a16="http://schemas.microsoft.com/office/drawing/2014/main" id="{E1CD1AB0-DB78-6514-C4AD-6DDF5EC2E857}"/>
              </a:ext>
            </a:extLst>
          </p:cNvPr>
          <p:cNvPicPr>
            <a:picLocks noGrp="1" noRot="1" noChangeAspect="1" noMove="1" noResize="1" noEditPoints="1" noAdjustHandles="1" noChangeArrowheads="1" noChangeShapeType="1" noCrop="1"/>
          </p:cNvPicPr>
          <p:nvPr/>
        </p:nvPicPr>
        <p:blipFill>
          <a:blip r:embed="rId11"/>
          <a:stretch>
            <a:fillRect/>
          </a:stretch>
        </p:blipFill>
        <p:spPr>
          <a:xfrm>
            <a:off x="4270248" y="877824"/>
            <a:ext cx="4876800" cy="3657600"/>
          </a:xfrm>
          <a:prstGeom prst="rect">
            <a:avLst/>
          </a:prstGeom>
        </p:spPr>
      </p:pic>
      <p:pic>
        <p:nvPicPr>
          <p:cNvPr id="12" name="Picture 11" descr="A graph of a running graph&#10;&#10;Description automatically generated with medium confidence">
            <a:extLst>
              <a:ext uri="{FF2B5EF4-FFF2-40B4-BE49-F238E27FC236}">
                <a16:creationId xmlns:a16="http://schemas.microsoft.com/office/drawing/2014/main" id="{2D9DEACB-A7D4-28F6-8E7C-4B4FC4FB42CF}"/>
              </a:ext>
            </a:extLst>
          </p:cNvPr>
          <p:cNvPicPr>
            <a:picLocks noGrp="1" noRot="1" noChangeAspect="1" noMove="1" noResize="1" noEditPoints="1" noAdjustHandles="1" noChangeArrowheads="1" noChangeShapeType="1" noCrop="1"/>
          </p:cNvPicPr>
          <p:nvPr/>
        </p:nvPicPr>
        <p:blipFill>
          <a:blip r:embed="rId12"/>
          <a:stretch>
            <a:fillRect/>
          </a:stretch>
        </p:blipFill>
        <p:spPr>
          <a:xfrm>
            <a:off x="4270248" y="877824"/>
            <a:ext cx="4876800" cy="3657600"/>
          </a:xfrm>
          <a:prstGeom prst="rect">
            <a:avLst/>
          </a:prstGeom>
        </p:spPr>
      </p:pic>
      <p:pic>
        <p:nvPicPr>
          <p:cNvPr id="7" name="Picture 6" descr="A graph of a running graph&#10;&#10;Description automatically generated with medium confidence">
            <a:extLst>
              <a:ext uri="{FF2B5EF4-FFF2-40B4-BE49-F238E27FC236}">
                <a16:creationId xmlns:a16="http://schemas.microsoft.com/office/drawing/2014/main" id="{0CF5532D-3184-F88B-26B9-FB4E267FFA25}"/>
              </a:ext>
            </a:extLst>
          </p:cNvPr>
          <p:cNvPicPr>
            <a:picLocks noGrp="1" noRot="1" noChangeAspect="1" noMove="1" noResize="1" noEditPoints="1" noAdjustHandles="1" noChangeArrowheads="1" noChangeShapeType="1" noCrop="1"/>
          </p:cNvPicPr>
          <p:nvPr/>
        </p:nvPicPr>
        <p:blipFill>
          <a:blip r:embed="rId13"/>
          <a:stretch>
            <a:fillRect/>
          </a:stretch>
        </p:blipFill>
        <p:spPr>
          <a:xfrm>
            <a:off x="4270248" y="877824"/>
            <a:ext cx="4876800" cy="3657600"/>
          </a:xfrm>
          <a:prstGeom prst="rect">
            <a:avLst/>
          </a:prstGeom>
        </p:spPr>
      </p:pic>
      <p:pic>
        <p:nvPicPr>
          <p:cNvPr id="9" name="Picture 8" descr="A graph of a running graph&#10;&#10;Description automatically generated with medium confidence">
            <a:extLst>
              <a:ext uri="{FF2B5EF4-FFF2-40B4-BE49-F238E27FC236}">
                <a16:creationId xmlns:a16="http://schemas.microsoft.com/office/drawing/2014/main" id="{2FEDDE6D-E2E5-1F60-14D1-2787CF970803}"/>
              </a:ext>
            </a:extLst>
          </p:cNvPr>
          <p:cNvPicPr>
            <a:picLocks noGrp="1" noRot="1" noChangeAspect="1" noMove="1" noResize="1" noEditPoints="1" noAdjustHandles="1" noChangeArrowheads="1" noChangeShapeType="1" noCrop="1"/>
          </p:cNvPicPr>
          <p:nvPr/>
        </p:nvPicPr>
        <p:blipFill>
          <a:blip r:embed="rId14"/>
          <a:stretch>
            <a:fillRect/>
          </a:stretch>
        </p:blipFill>
        <p:spPr>
          <a:xfrm>
            <a:off x="4270248" y="877824"/>
            <a:ext cx="4876800" cy="3657600"/>
          </a:xfrm>
          <a:prstGeom prst="rect">
            <a:avLst/>
          </a:prstGeom>
        </p:spPr>
      </p:pic>
      <p:sp>
        <p:nvSpPr>
          <p:cNvPr id="2" name="Slide Number Placeholder 1">
            <a:extLst>
              <a:ext uri="{FF2B5EF4-FFF2-40B4-BE49-F238E27FC236}">
                <a16:creationId xmlns:a16="http://schemas.microsoft.com/office/drawing/2014/main" id="{5CE756B3-CB45-30DE-856D-576C20D0D2E4}"/>
              </a:ext>
            </a:extLst>
          </p:cNvPr>
          <p:cNvSpPr>
            <a:spLocks noGrp="1"/>
          </p:cNvSpPr>
          <p:nvPr>
            <p:ph type="sldNum" sz="quarter" idx="12"/>
          </p:nvPr>
        </p:nvSpPr>
        <p:spPr/>
        <p:txBody>
          <a:bodyPr/>
          <a:lstStyle/>
          <a:p>
            <a:r>
              <a:rPr lang="en-US"/>
              <a:t>FPGA ‘26 | </a:t>
            </a:r>
            <a:fld id="{8A758EFE-665F-4341-B5B8-2DAEADA52F6C}" type="slidenum">
              <a:rPr lang="en-US" smtClean="0"/>
              <a:pPr/>
              <a:t>23</a:t>
            </a:fld>
            <a:endParaRPr lang="en-US" dirty="0"/>
          </a:p>
        </p:txBody>
      </p:sp>
      <p:sp>
        <p:nvSpPr>
          <p:cNvPr id="10" name="Content Placeholder 3">
            <a:extLst>
              <a:ext uri="{FF2B5EF4-FFF2-40B4-BE49-F238E27FC236}">
                <a16:creationId xmlns:a16="http://schemas.microsoft.com/office/drawing/2014/main" id="{30C14092-EF86-0263-85C0-885D908F8FA2}"/>
              </a:ext>
            </a:extLst>
          </p:cNvPr>
          <p:cNvSpPr>
            <a:spLocks noGrp="1"/>
          </p:cNvSpPr>
          <p:nvPr>
            <p:ph sz="half" idx="1"/>
          </p:nvPr>
        </p:nvSpPr>
        <p:spPr>
          <a:xfrm>
            <a:off x="457200" y="1104904"/>
            <a:ext cx="3644154" cy="3489722"/>
          </a:xfrm>
        </p:spPr>
        <p:txBody>
          <a:bodyPr>
            <a:normAutofit/>
          </a:bodyPr>
          <a:lstStyle/>
          <a:p>
            <a:r>
              <a:rPr lang="en-US" sz="2400" dirty="0">
                <a:solidFill>
                  <a:schemeClr val="accent6">
                    <a:lumMod val="50000"/>
                  </a:schemeClr>
                </a:solidFill>
              </a:rPr>
              <a:t>VTR-9 on CPU</a:t>
            </a:r>
          </a:p>
          <a:p>
            <a:pPr lvl="1"/>
            <a:r>
              <a:rPr lang="en-US" sz="1500" dirty="0">
                <a:solidFill>
                  <a:schemeClr val="accent6">
                    <a:lumMod val="50000"/>
                  </a:schemeClr>
                </a:solidFill>
              </a:rPr>
              <a:t>AMD Ryzen 9 5900X</a:t>
            </a:r>
          </a:p>
          <a:p>
            <a:pPr lvl="1"/>
            <a:r>
              <a:rPr lang="en-US" sz="1500" dirty="0">
                <a:solidFill>
                  <a:schemeClr val="accent6">
                    <a:lumMod val="50000"/>
                  </a:schemeClr>
                </a:solidFill>
              </a:rPr>
              <a:t>3.9 GHz</a:t>
            </a:r>
          </a:p>
          <a:p>
            <a:pPr lvl="1"/>
            <a:r>
              <a:rPr lang="en-US" sz="1500" dirty="0">
                <a:solidFill>
                  <a:schemeClr val="accent6">
                    <a:lumMod val="50000"/>
                  </a:schemeClr>
                </a:solidFill>
              </a:rPr>
              <a:t>12 threads</a:t>
            </a:r>
          </a:p>
          <a:p>
            <a:pPr lvl="1"/>
            <a:r>
              <a:rPr lang="en-US" sz="1500" dirty="0">
                <a:solidFill>
                  <a:schemeClr val="accent6">
                    <a:lumMod val="50000"/>
                  </a:schemeClr>
                </a:solidFill>
              </a:rPr>
              <a:t>Explore time/quality points by sweeping parameters</a:t>
            </a:r>
          </a:p>
          <a:p>
            <a:pPr marL="457200" lvl="1" indent="0">
              <a:buNone/>
            </a:pPr>
            <a:endParaRPr lang="en-US" dirty="0">
              <a:solidFill>
                <a:schemeClr val="accent6">
                  <a:lumMod val="50000"/>
                </a:schemeClr>
              </a:solidFill>
            </a:endParaRPr>
          </a:p>
          <a:p>
            <a:r>
              <a:rPr lang="en-US" sz="2400" dirty="0">
                <a:solidFill>
                  <a:schemeClr val="accent6">
                    <a:lumMod val="50000"/>
                  </a:schemeClr>
                </a:solidFill>
              </a:rPr>
              <a:t>Systolic Placer</a:t>
            </a:r>
          </a:p>
          <a:p>
            <a:pPr lvl="1"/>
            <a:r>
              <a:rPr lang="en-US" sz="1500" dirty="0">
                <a:solidFill>
                  <a:schemeClr val="accent6">
                    <a:lumMod val="50000"/>
                  </a:schemeClr>
                </a:solidFill>
              </a:rPr>
              <a:t>200 MHz</a:t>
            </a:r>
          </a:p>
          <a:p>
            <a:pPr lvl="1"/>
            <a:r>
              <a:rPr lang="en-US" sz="1500" dirty="0">
                <a:solidFill>
                  <a:schemeClr val="accent6">
                    <a:lumMod val="50000"/>
                  </a:schemeClr>
                </a:solidFill>
              </a:rPr>
              <a:t>10 sets of swaps per update</a:t>
            </a:r>
          </a:p>
          <a:p>
            <a:pPr lvl="1"/>
            <a:r>
              <a:rPr lang="en-US" sz="1500" dirty="0">
                <a:solidFill>
                  <a:schemeClr val="accent6">
                    <a:lumMod val="50000"/>
                  </a:schemeClr>
                </a:solidFill>
              </a:rPr>
              <a:t>25 updates</a:t>
            </a:r>
          </a:p>
          <a:p>
            <a:pPr lvl="1"/>
            <a:endParaRPr lang="en-US" dirty="0"/>
          </a:p>
          <a:p>
            <a:endParaRPr lang="en-US" dirty="0"/>
          </a:p>
          <a:p>
            <a:endParaRPr lang="en-US" dirty="0"/>
          </a:p>
        </p:txBody>
      </p:sp>
      <p:sp>
        <p:nvSpPr>
          <p:cNvPr id="5" name="Rectangle 4">
            <a:extLst>
              <a:ext uri="{FF2B5EF4-FFF2-40B4-BE49-F238E27FC236}">
                <a16:creationId xmlns:a16="http://schemas.microsoft.com/office/drawing/2014/main" id="{6E00566C-E44D-BA76-9CC0-C750F0C5C430}"/>
              </a:ext>
            </a:extLst>
          </p:cNvPr>
          <p:cNvSpPr/>
          <p:nvPr/>
        </p:nvSpPr>
        <p:spPr>
          <a:xfrm>
            <a:off x="5756670" y="1681336"/>
            <a:ext cx="951978" cy="20668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8E85D7E-88BD-2C34-76C3-CB4DECE55A00}"/>
              </a:ext>
            </a:extLst>
          </p:cNvPr>
          <p:cNvSpPr txBox="1"/>
          <p:nvPr/>
        </p:nvSpPr>
        <p:spPr>
          <a:xfrm>
            <a:off x="5490275" y="1630787"/>
            <a:ext cx="1320874" cy="307777"/>
          </a:xfrm>
          <a:prstGeom prst="rect">
            <a:avLst/>
          </a:prstGeom>
          <a:noFill/>
        </p:spPr>
        <p:txBody>
          <a:bodyPr wrap="none" rtlCol="0">
            <a:spAutoFit/>
          </a:bodyPr>
          <a:lstStyle/>
          <a:p>
            <a:r>
              <a:rPr lang="en-US" sz="1400" dirty="0">
                <a:solidFill>
                  <a:schemeClr val="accent6">
                    <a:lumMod val="50000"/>
                  </a:schemeClr>
                </a:solidFill>
              </a:rPr>
              <a:t>Speedup: 2172x</a:t>
            </a:r>
          </a:p>
        </p:txBody>
      </p:sp>
    </p:spTree>
    <p:extLst>
      <p:ext uri="{BB962C8B-B14F-4D97-AF65-F5344CB8AC3E}">
        <p14:creationId xmlns:p14="http://schemas.microsoft.com/office/powerpoint/2010/main" val="392749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D2D32-FB97-E762-A3E0-667220756396}"/>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AEDB651-D8C1-CD3F-0449-65FEB202FB4A}"/>
              </a:ext>
            </a:extLst>
          </p:cNvPr>
          <p:cNvGraphicFramePr>
            <a:graphicFrameLocks/>
          </p:cNvGraphicFramePr>
          <p:nvPr>
            <p:extLst>
              <p:ext uri="{D42A27DB-BD31-4B8C-83A1-F6EECF244321}">
                <p14:modId xmlns:p14="http://schemas.microsoft.com/office/powerpoint/2010/main" val="3792037362"/>
              </p:ext>
            </p:extLst>
          </p:nvPr>
        </p:nvGraphicFramePr>
        <p:xfrm>
          <a:off x="3250885" y="888999"/>
          <a:ext cx="5435915" cy="3810000"/>
        </p:xfrm>
        <a:graphic>
          <a:graphicData uri="http://schemas.openxmlformats.org/drawingml/2006/table">
            <a:tbl>
              <a:tblPr bandRow="1">
                <a:tableStyleId>{073A0DAA-6AF3-43AB-8588-CEC1D06C72B9}</a:tableStyleId>
              </a:tblPr>
              <a:tblGrid>
                <a:gridCol w="148644">
                  <a:extLst>
                    <a:ext uri="{9D8B030D-6E8A-4147-A177-3AD203B41FA5}">
                      <a16:colId xmlns:a16="http://schemas.microsoft.com/office/drawing/2014/main" val="1359377363"/>
                    </a:ext>
                  </a:extLst>
                </a:gridCol>
                <a:gridCol w="157261">
                  <a:extLst>
                    <a:ext uri="{9D8B030D-6E8A-4147-A177-3AD203B41FA5}">
                      <a16:colId xmlns:a16="http://schemas.microsoft.com/office/drawing/2014/main" val="1974660282"/>
                    </a:ext>
                  </a:extLst>
                </a:gridCol>
                <a:gridCol w="1092538">
                  <a:extLst>
                    <a:ext uri="{9D8B030D-6E8A-4147-A177-3AD203B41FA5}">
                      <a16:colId xmlns:a16="http://schemas.microsoft.com/office/drawing/2014/main" val="1347440235"/>
                    </a:ext>
                  </a:extLst>
                </a:gridCol>
                <a:gridCol w="836126">
                  <a:extLst>
                    <a:ext uri="{9D8B030D-6E8A-4147-A177-3AD203B41FA5}">
                      <a16:colId xmlns:a16="http://schemas.microsoft.com/office/drawing/2014/main" val="1195896725"/>
                    </a:ext>
                  </a:extLst>
                </a:gridCol>
                <a:gridCol w="735791">
                  <a:extLst>
                    <a:ext uri="{9D8B030D-6E8A-4147-A177-3AD203B41FA5}">
                      <a16:colId xmlns:a16="http://schemas.microsoft.com/office/drawing/2014/main" val="1303110215"/>
                    </a:ext>
                  </a:extLst>
                </a:gridCol>
                <a:gridCol w="893638">
                  <a:extLst>
                    <a:ext uri="{9D8B030D-6E8A-4147-A177-3AD203B41FA5}">
                      <a16:colId xmlns:a16="http://schemas.microsoft.com/office/drawing/2014/main" val="3049646153"/>
                    </a:ext>
                  </a:extLst>
                </a:gridCol>
                <a:gridCol w="836126">
                  <a:extLst>
                    <a:ext uri="{9D8B030D-6E8A-4147-A177-3AD203B41FA5}">
                      <a16:colId xmlns:a16="http://schemas.microsoft.com/office/drawing/2014/main" val="2427840975"/>
                    </a:ext>
                  </a:extLst>
                </a:gridCol>
                <a:gridCol w="735791">
                  <a:extLst>
                    <a:ext uri="{9D8B030D-6E8A-4147-A177-3AD203B41FA5}">
                      <a16:colId xmlns:a16="http://schemas.microsoft.com/office/drawing/2014/main" val="2368902981"/>
                    </a:ext>
                  </a:extLst>
                </a:gridCol>
              </a:tblGrid>
              <a:tr h="116163">
                <a:tc rowSpan="2" gridSpan="2">
                  <a:txBody>
                    <a:bodyPr/>
                    <a:lstStyle/>
                    <a:p>
                      <a:endParaRPr lang="en-US" sz="1000" dirty="0"/>
                    </a:p>
                  </a:txBody>
                  <a:tcPr marL="0" marR="0" marT="0" marB="0"/>
                </a:tc>
                <a:tc rowSpan="2" hMerge="1">
                  <a:txBody>
                    <a:bodyPr/>
                    <a:lstStyle/>
                    <a:p>
                      <a:endParaRPr lang="en-US" sz="800" dirty="0"/>
                    </a:p>
                  </a:txBody>
                  <a:tcPr marL="0" marR="0" marT="0" marB="0" vert="vert270"/>
                </a:tc>
                <a:tc>
                  <a:txBody>
                    <a:bodyPr/>
                    <a:lstStyle/>
                    <a:p>
                      <a:endParaRPr lang="en-US" sz="1000" dirty="0">
                        <a:solidFill>
                          <a:schemeClr val="bg1"/>
                        </a:solidFill>
                      </a:endParaRPr>
                    </a:p>
                  </a:txBody>
                  <a:tcPr marT="0" marB="0">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lang="en-US" sz="1000" b="1" dirty="0">
                          <a:solidFill>
                            <a:schemeClr val="bg1"/>
                          </a:solidFill>
                        </a:rPr>
                        <a:t>vs. VTR Fast</a:t>
                      </a:r>
                    </a:p>
                  </a:txBody>
                  <a:tcPr marT="0" marB="0">
                    <a:lnB w="12700" cap="flat" cmpd="sng" algn="ctr">
                      <a:solidFill>
                        <a:schemeClr val="bg1"/>
                      </a:solidFill>
                      <a:prstDash val="solid"/>
                      <a:round/>
                      <a:headEnd type="none" w="med" len="med"/>
                      <a:tailEnd type="none" w="med" len="med"/>
                    </a:lnB>
                    <a:solidFill>
                      <a:schemeClr val="accent1"/>
                    </a:solidFill>
                  </a:tcPr>
                </a:tc>
                <a:tc hMerge="1">
                  <a:txBody>
                    <a:bodyPr/>
                    <a:lstStyle/>
                    <a:p>
                      <a:endParaRPr lang="en-US" sz="800" dirty="0"/>
                    </a:p>
                  </a:txBody>
                  <a:tcPr marT="0" marB="0"/>
                </a:tc>
                <a:tc>
                  <a:txBody>
                    <a:bodyPr/>
                    <a:lstStyle/>
                    <a:p>
                      <a:pPr algn="ctr"/>
                      <a:r>
                        <a:rPr lang="en-US" sz="1000" b="1" dirty="0">
                          <a:solidFill>
                            <a:schemeClr val="bg1"/>
                          </a:solidFill>
                        </a:rPr>
                        <a:t>Iso-Quality</a:t>
                      </a:r>
                    </a:p>
                  </a:txBody>
                  <a:tcPr marT="0" marB="0">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lang="en-US" sz="1000" b="1" dirty="0">
                          <a:solidFill>
                            <a:schemeClr val="bg1"/>
                          </a:solidFill>
                        </a:rPr>
                        <a:t>vs. VTR Best</a:t>
                      </a:r>
                    </a:p>
                  </a:txBody>
                  <a:tcPr marT="0" marB="0">
                    <a:lnB w="12700" cap="flat" cmpd="sng" algn="ctr">
                      <a:solidFill>
                        <a:schemeClr val="bg1"/>
                      </a:solidFill>
                      <a:prstDash val="solid"/>
                      <a:round/>
                      <a:headEnd type="none" w="med" len="med"/>
                      <a:tailEnd type="none" w="med" len="med"/>
                    </a:lnB>
                    <a:solidFill>
                      <a:schemeClr val="accent1"/>
                    </a:solidFill>
                  </a:tcPr>
                </a:tc>
                <a:tc hMerge="1">
                  <a:txBody>
                    <a:bodyPr/>
                    <a:lstStyle/>
                    <a:p>
                      <a:endParaRPr lang="en-US" sz="800" dirty="0"/>
                    </a:p>
                  </a:txBody>
                  <a:tcPr marT="0" marB="0"/>
                </a:tc>
                <a:extLst>
                  <a:ext uri="{0D108BD9-81ED-4DB2-BD59-A6C34878D82A}">
                    <a16:rowId xmlns:a16="http://schemas.microsoft.com/office/drawing/2014/main" val="710048751"/>
                  </a:ext>
                </a:extLst>
              </a:tr>
              <a:tr h="137160">
                <a:tc gridSpan="2" vMerge="1">
                  <a:txBody>
                    <a:bodyPr/>
                    <a:lstStyle/>
                    <a:p>
                      <a:endParaRPr lang="en-US" sz="800" dirty="0"/>
                    </a:p>
                  </a:txBody>
                  <a:tcPr marL="0" marR="0" marT="0" marB="0"/>
                </a:tc>
                <a:tc hMerge="1" vMerge="1">
                  <a:txBody>
                    <a:bodyPr/>
                    <a:lstStyle/>
                    <a:p>
                      <a:endParaRPr lang="en-US" sz="800" dirty="0"/>
                    </a:p>
                  </a:txBody>
                  <a:tcPr marL="0" marR="0" marT="0" marB="0" vert="vert270">
                    <a:lnR w="12700" cap="flat" cmpd="sng" algn="ctr">
                      <a:solidFill>
                        <a:schemeClr val="bg1"/>
                      </a:solidFill>
                      <a:prstDash val="solid"/>
                      <a:round/>
                      <a:headEnd type="none" w="med" len="med"/>
                      <a:tailEnd type="none" w="med" len="med"/>
                    </a:lnR>
                  </a:tcPr>
                </a:tc>
                <a:tc>
                  <a:txBody>
                    <a:bodyPr/>
                    <a:lstStyle/>
                    <a:p>
                      <a:endParaRPr lang="en-US" sz="1000" b="1" dirty="0">
                        <a:solidFill>
                          <a:schemeClr val="bg1"/>
                        </a:solidFill>
                      </a:endParaRPr>
                    </a:p>
                    <a:p>
                      <a:r>
                        <a:rPr lang="en-US" sz="1000" b="1" dirty="0">
                          <a:solidFill>
                            <a:schemeClr val="bg1"/>
                          </a:solidFill>
                        </a:rPr>
                        <a:t>Benchmark</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endParaRPr lang="en-US" sz="1000" b="1" dirty="0">
                        <a:solidFill>
                          <a:schemeClr val="bg1"/>
                        </a:solidFill>
                      </a:endParaRP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endParaRPr lang="en-US" sz="1000" b="1" dirty="0">
                        <a:solidFill>
                          <a:schemeClr val="bg1"/>
                        </a:solidFill>
                      </a:endParaRPr>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dirty="0">
                          <a:solidFill>
                            <a:schemeClr val="bg1"/>
                          </a:solidFill>
                        </a:rPr>
                        <a:t>Systolic Speedup</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endParaRPr lang="en-US" sz="1000" b="1" dirty="0">
                        <a:solidFill>
                          <a:schemeClr val="bg1"/>
                        </a:solidFill>
                      </a:endParaRP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endParaRPr lang="en-US" sz="1000" b="1" dirty="0">
                        <a:solidFill>
                          <a:schemeClr val="bg1"/>
                        </a:solidFill>
                      </a:endParaRPr>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extLst>
                  <a:ext uri="{0D108BD9-81ED-4DB2-BD59-A6C34878D82A}">
                    <a16:rowId xmlns:a16="http://schemas.microsoft.com/office/drawing/2014/main" val="2485140365"/>
                  </a:ext>
                </a:extLst>
              </a:tr>
              <a:tr h="137160">
                <a:tc rowSpan="15">
                  <a:txBody>
                    <a:bodyPr/>
                    <a:lstStyle/>
                    <a:p>
                      <a:pPr algn="ctr"/>
                      <a:r>
                        <a:rPr lang="en-US" sz="1000" b="1" dirty="0">
                          <a:solidFill>
                            <a:schemeClr val="bg1"/>
                          </a:solidFill>
                        </a:rPr>
                        <a:t>Versal</a:t>
                      </a:r>
                    </a:p>
                  </a:txBody>
                  <a:tcPr marL="0" marR="0" marT="0" marB="0" vert="vert270">
                    <a:solidFill>
                      <a:schemeClr val="accent1"/>
                    </a:solidFill>
                  </a:tcPr>
                </a:tc>
                <a:tc rowSpan="6">
                  <a:txBody>
                    <a:bodyPr/>
                    <a:lstStyle/>
                    <a:p>
                      <a:pPr algn="ctr"/>
                      <a:r>
                        <a:rPr lang="en-US" sz="1000" b="1" dirty="0">
                          <a:solidFill>
                            <a:schemeClr val="bg1"/>
                          </a:solidFill>
                        </a:rPr>
                        <a:t>Rosetta</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update_knn1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1460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4125265815"/>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update_knn2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657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040464476"/>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data_1_4_2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392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512828907"/>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dotProduct_1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287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214218994"/>
                  </a:ext>
                </a:extLst>
              </a:tr>
              <a:tr h="137160">
                <a:tc vMerge="1">
                  <a:txBody>
                    <a:bodyPr/>
                    <a:lstStyle/>
                    <a:p>
                      <a:endParaRPr lang="en-US" sz="800"/>
                    </a:p>
                  </a:txBody>
                  <a:tcPr marL="0" marR="0" marT="0" marB="0"/>
                </a:tc>
                <a:tc vMerge="1">
                  <a:txBody>
                    <a:bodyPr/>
                    <a:lstStyle/>
                    <a:p>
                      <a:pPr algn="ctr"/>
                      <a:endParaRPr lang="en-US" sz="800" b="1" dirty="0"/>
                    </a:p>
                  </a:txBody>
                  <a:tcPr marL="0" marR="0" marT="0" marB="0" vert="vert270"/>
                </a:tc>
                <a:tc>
                  <a:txBody>
                    <a:bodyPr/>
                    <a:lstStyle/>
                    <a:p>
                      <a:r>
                        <a:rPr lang="en-US" sz="1000" dirty="0"/>
                        <a:t>rasterization_m</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370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95413817"/>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zculling_bot</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315</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4026455580"/>
                  </a:ext>
                </a:extLst>
              </a:tr>
              <a:tr h="137160">
                <a:tc vMerge="1">
                  <a:txBody>
                    <a:bodyPr/>
                    <a:lstStyle/>
                    <a:p>
                      <a:endParaRPr lang="en-US" sz="800" dirty="0"/>
                    </a:p>
                  </a:txBody>
                  <a:tcPr marL="0" marR="0" marT="0" marB="0"/>
                </a:tc>
                <a:tc rowSpan="8">
                  <a:txBody>
                    <a:bodyPr/>
                    <a:lstStyle/>
                    <a:p>
                      <a:pPr algn="ctr"/>
                      <a:r>
                        <a:rPr lang="en-US" sz="1000" b="1" dirty="0">
                          <a:solidFill>
                            <a:schemeClr val="bg1"/>
                          </a:solidFill>
                        </a:rPr>
                        <a:t>VTR</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arm_core</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2172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712014359"/>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bgm</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175</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230366818"/>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blob_merge</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1612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673708044"/>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mkSMAdapter4B</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4235446540"/>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or1200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411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741033593"/>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raygentop</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3220935951"/>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sha</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144</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379337277"/>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stereovision0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dirty="0"/>
                        <a:t>318</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66131240"/>
                  </a:ext>
                </a:extLst>
              </a:tr>
              <a:tr h="187312">
                <a:tc vMerge="1">
                  <a:txBody>
                    <a:bodyPr/>
                    <a:lstStyle/>
                    <a:p>
                      <a:endParaRPr lang="en-US" sz="800" dirty="0"/>
                    </a:p>
                  </a:txBody>
                  <a:tcPr marL="0" marR="0" marT="0" marB="0"/>
                </a:tc>
                <a:tc>
                  <a:txBody>
                    <a:bodyPr/>
                    <a:lstStyle/>
                    <a:p>
                      <a:endParaRPr lang="en-US" sz="1000" dirty="0"/>
                    </a:p>
                  </a:txBody>
                  <a:tcPr marL="0" marR="0" marT="0" marB="0" vert="vert270">
                    <a:lnR w="12700" cap="flat" cmpd="sng" algn="ctr">
                      <a:solidFill>
                        <a:schemeClr val="bg1"/>
                      </a:solidFill>
                      <a:prstDash val="solid"/>
                      <a:round/>
                      <a:headEnd type="none" w="med" len="med"/>
                      <a:tailEnd type="none" w="med" len="med"/>
                    </a:lnR>
                    <a:solidFill>
                      <a:srgbClr val="92D050"/>
                    </a:solidFill>
                  </a:tcPr>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endParaRPr lang="en-US" sz="1000" b="1"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endParaRPr lang="en-US" sz="1000" b="1"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dirty="0"/>
                        <a:t>Geomean</a:t>
                      </a:r>
                    </a:p>
                    <a:p>
                      <a:pPr algn="r"/>
                      <a:r>
                        <a:rPr lang="en-US" sz="1000" b="1" dirty="0"/>
                        <a:t>370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US" sz="1000" b="1" dirty="0"/>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376650665"/>
                  </a:ext>
                </a:extLst>
              </a:tr>
              <a:tr h="96520">
                <a:tc rowSpan="6">
                  <a:txBody>
                    <a:bodyPr/>
                    <a:lstStyle/>
                    <a:p>
                      <a:pPr algn="ctr"/>
                      <a:r>
                        <a:rPr lang="en-US" sz="1000" b="1" dirty="0">
                          <a:solidFill>
                            <a:schemeClr val="bg1"/>
                          </a:solidFill>
                        </a:rPr>
                        <a:t>Sim.</a:t>
                      </a:r>
                    </a:p>
                  </a:txBody>
                  <a:tcPr marL="0" marR="0" marT="0" marB="0" vert="vert270">
                    <a:solidFill>
                      <a:schemeClr val="accent1"/>
                    </a:solidFill>
                  </a:tcPr>
                </a:tc>
                <a:tc rowSpan="4">
                  <a:txBody>
                    <a:bodyPr/>
                    <a:lstStyle/>
                    <a:p>
                      <a:pPr algn="ctr"/>
                      <a:r>
                        <a:rPr lang="en-US" sz="1000" b="1" dirty="0">
                          <a:solidFill>
                            <a:schemeClr val="bg1"/>
                          </a:solidFill>
                        </a:rPr>
                        <a:t>Misc.</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LU32PEEng</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209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28619218"/>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mcml</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827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923977987"/>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stereovision2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541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834564428"/>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hetero_placer</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1479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610288002"/>
                  </a:ext>
                </a:extLst>
              </a:tr>
              <a:tr h="0">
                <a:tc vMerge="1">
                  <a:txBody>
                    <a:bodyPr/>
                    <a:lstStyle/>
                    <a:p>
                      <a:endParaRPr lang="en-US" sz="800" dirty="0"/>
                    </a:p>
                  </a:txBody>
                  <a:tcPr marL="0" marR="0" marT="0" marB="0"/>
                </a:tc>
                <a:tc rowSpan="2">
                  <a:txBody>
                    <a:bodyPr/>
                    <a:lstStyle/>
                    <a:p>
                      <a:endParaRPr lang="en-US" sz="1000" dirty="0"/>
                    </a:p>
                  </a:txBody>
                  <a:tcPr marL="0" marR="0" marT="0" marB="0" vert="vert270">
                    <a:lnR w="12700" cap="flat" cmpd="sng" algn="ctr">
                      <a:solidFill>
                        <a:schemeClr val="bg1"/>
                      </a:solidFill>
                      <a:prstDash val="solid"/>
                      <a:round/>
                      <a:headEnd type="none" w="med" len="med"/>
                      <a:tailEnd type="none" w="med" len="med"/>
                    </a:lnR>
                    <a:solidFill>
                      <a:srgbClr val="92D050"/>
                    </a:solidFill>
                  </a:tcPr>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92D050"/>
                    </a:solidFill>
                  </a:tcPr>
                </a:tc>
                <a:tc rowSpan="2">
                  <a:txBody>
                    <a:bodyPr/>
                    <a:lstStyle/>
                    <a:p>
                      <a:pPr algn="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endParaRPr lang="en-US" sz="1000" b="1" dirty="0"/>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r>
                        <a:rPr lang="en-US" sz="1000" b="1" dirty="0"/>
                        <a:t>Geomean</a:t>
                      </a:r>
                    </a:p>
                    <a:p>
                      <a:pPr algn="r"/>
                      <a:r>
                        <a:rPr lang="en-US" sz="1000" b="1" dirty="0"/>
                        <a:t>610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endParaRPr lang="en-US" sz="1000" b="1" dirty="0"/>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77888340"/>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92D050"/>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84007134"/>
                  </a:ext>
                </a:extLst>
              </a:tr>
            </a:tbl>
          </a:graphicData>
        </a:graphic>
      </p:graphicFrame>
      <p:graphicFrame>
        <p:nvGraphicFramePr>
          <p:cNvPr id="4" name="Table 3">
            <a:extLst>
              <a:ext uri="{FF2B5EF4-FFF2-40B4-BE49-F238E27FC236}">
                <a16:creationId xmlns:a16="http://schemas.microsoft.com/office/drawing/2014/main" id="{4DB83B99-3244-AA65-684B-64BC6D738799}"/>
              </a:ext>
            </a:extLst>
          </p:cNvPr>
          <p:cNvGraphicFramePr/>
          <p:nvPr>
            <p:extLst>
              <p:ext uri="{D42A27DB-BD31-4B8C-83A1-F6EECF244321}">
                <p14:modId xmlns:p14="http://schemas.microsoft.com/office/powerpoint/2010/main" val="2491384201"/>
              </p:ext>
            </p:extLst>
          </p:nvPr>
        </p:nvGraphicFramePr>
        <p:xfrm>
          <a:off x="3250885" y="888999"/>
          <a:ext cx="5435915" cy="3810000"/>
        </p:xfrm>
        <a:graphic>
          <a:graphicData uri="http://schemas.openxmlformats.org/drawingml/2006/table">
            <a:tbl>
              <a:tblPr bandRow="1">
                <a:tableStyleId>{073A0DAA-6AF3-43AB-8588-CEC1D06C72B9}</a:tableStyleId>
              </a:tblPr>
              <a:tblGrid>
                <a:gridCol w="148644">
                  <a:extLst>
                    <a:ext uri="{9D8B030D-6E8A-4147-A177-3AD203B41FA5}">
                      <a16:colId xmlns:a16="http://schemas.microsoft.com/office/drawing/2014/main" val="1359377363"/>
                    </a:ext>
                  </a:extLst>
                </a:gridCol>
                <a:gridCol w="157261">
                  <a:extLst>
                    <a:ext uri="{9D8B030D-6E8A-4147-A177-3AD203B41FA5}">
                      <a16:colId xmlns:a16="http://schemas.microsoft.com/office/drawing/2014/main" val="1974660282"/>
                    </a:ext>
                  </a:extLst>
                </a:gridCol>
                <a:gridCol w="1092538">
                  <a:extLst>
                    <a:ext uri="{9D8B030D-6E8A-4147-A177-3AD203B41FA5}">
                      <a16:colId xmlns:a16="http://schemas.microsoft.com/office/drawing/2014/main" val="1347440235"/>
                    </a:ext>
                  </a:extLst>
                </a:gridCol>
                <a:gridCol w="836126">
                  <a:extLst>
                    <a:ext uri="{9D8B030D-6E8A-4147-A177-3AD203B41FA5}">
                      <a16:colId xmlns:a16="http://schemas.microsoft.com/office/drawing/2014/main" val="1195896725"/>
                    </a:ext>
                  </a:extLst>
                </a:gridCol>
                <a:gridCol w="735791">
                  <a:extLst>
                    <a:ext uri="{9D8B030D-6E8A-4147-A177-3AD203B41FA5}">
                      <a16:colId xmlns:a16="http://schemas.microsoft.com/office/drawing/2014/main" val="1303110215"/>
                    </a:ext>
                  </a:extLst>
                </a:gridCol>
                <a:gridCol w="893638">
                  <a:extLst>
                    <a:ext uri="{9D8B030D-6E8A-4147-A177-3AD203B41FA5}">
                      <a16:colId xmlns:a16="http://schemas.microsoft.com/office/drawing/2014/main" val="3049646153"/>
                    </a:ext>
                  </a:extLst>
                </a:gridCol>
                <a:gridCol w="836126">
                  <a:extLst>
                    <a:ext uri="{9D8B030D-6E8A-4147-A177-3AD203B41FA5}">
                      <a16:colId xmlns:a16="http://schemas.microsoft.com/office/drawing/2014/main" val="2427840975"/>
                    </a:ext>
                  </a:extLst>
                </a:gridCol>
                <a:gridCol w="735791">
                  <a:extLst>
                    <a:ext uri="{9D8B030D-6E8A-4147-A177-3AD203B41FA5}">
                      <a16:colId xmlns:a16="http://schemas.microsoft.com/office/drawing/2014/main" val="2368902981"/>
                    </a:ext>
                  </a:extLst>
                </a:gridCol>
              </a:tblGrid>
              <a:tr h="116163">
                <a:tc rowSpan="2" gridSpan="2">
                  <a:txBody>
                    <a:bodyPr/>
                    <a:lstStyle/>
                    <a:p>
                      <a:endParaRPr lang="en-US" sz="1000" dirty="0"/>
                    </a:p>
                  </a:txBody>
                  <a:tcPr marL="0" marR="0" marT="0" marB="0"/>
                </a:tc>
                <a:tc rowSpan="2" hMerge="1">
                  <a:txBody>
                    <a:bodyPr/>
                    <a:lstStyle/>
                    <a:p>
                      <a:endParaRPr lang="en-US" sz="800" dirty="0"/>
                    </a:p>
                  </a:txBody>
                  <a:tcPr marL="0" marR="0" marT="0" marB="0" vert="vert270"/>
                </a:tc>
                <a:tc>
                  <a:txBody>
                    <a:bodyPr/>
                    <a:lstStyle/>
                    <a:p>
                      <a:endParaRPr lang="en-US" sz="1000" dirty="0">
                        <a:solidFill>
                          <a:schemeClr val="bg1"/>
                        </a:solidFill>
                      </a:endParaRPr>
                    </a:p>
                  </a:txBody>
                  <a:tcPr marT="0" marB="0">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lang="en-US" sz="1000" b="1" dirty="0">
                          <a:solidFill>
                            <a:schemeClr val="bg1"/>
                          </a:solidFill>
                        </a:rPr>
                        <a:t>vs. VTR Fast</a:t>
                      </a:r>
                    </a:p>
                  </a:txBody>
                  <a:tcPr marT="0" marB="0">
                    <a:lnB w="12700" cap="flat" cmpd="sng" algn="ctr">
                      <a:solidFill>
                        <a:schemeClr val="bg1"/>
                      </a:solidFill>
                      <a:prstDash val="solid"/>
                      <a:round/>
                      <a:headEnd type="none" w="med" len="med"/>
                      <a:tailEnd type="none" w="med" len="med"/>
                    </a:lnB>
                    <a:solidFill>
                      <a:schemeClr val="accent1"/>
                    </a:solidFill>
                  </a:tcPr>
                </a:tc>
                <a:tc hMerge="1">
                  <a:txBody>
                    <a:bodyPr/>
                    <a:lstStyle/>
                    <a:p>
                      <a:endParaRPr lang="en-US" sz="800" dirty="0"/>
                    </a:p>
                  </a:txBody>
                  <a:tcPr marT="0" marB="0"/>
                </a:tc>
                <a:tc>
                  <a:txBody>
                    <a:bodyPr/>
                    <a:lstStyle/>
                    <a:p>
                      <a:pPr algn="ctr"/>
                      <a:r>
                        <a:rPr lang="en-US" sz="1000" b="1" dirty="0">
                          <a:solidFill>
                            <a:schemeClr val="bg1"/>
                          </a:solidFill>
                        </a:rPr>
                        <a:t>Iso-Quality</a:t>
                      </a:r>
                    </a:p>
                  </a:txBody>
                  <a:tcPr marT="0" marB="0">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lang="en-US" sz="1000" b="1" dirty="0">
                          <a:solidFill>
                            <a:schemeClr val="bg1"/>
                          </a:solidFill>
                        </a:rPr>
                        <a:t>vs. VTR Best</a:t>
                      </a:r>
                    </a:p>
                  </a:txBody>
                  <a:tcPr marT="0" marB="0">
                    <a:lnB w="12700" cap="flat" cmpd="sng" algn="ctr">
                      <a:solidFill>
                        <a:schemeClr val="bg1"/>
                      </a:solidFill>
                      <a:prstDash val="solid"/>
                      <a:round/>
                      <a:headEnd type="none" w="med" len="med"/>
                      <a:tailEnd type="none" w="med" len="med"/>
                    </a:lnB>
                    <a:solidFill>
                      <a:schemeClr val="accent1"/>
                    </a:solidFill>
                  </a:tcPr>
                </a:tc>
                <a:tc hMerge="1">
                  <a:txBody>
                    <a:bodyPr/>
                    <a:lstStyle/>
                    <a:p>
                      <a:endParaRPr lang="en-US" sz="800" dirty="0"/>
                    </a:p>
                  </a:txBody>
                  <a:tcPr marT="0" marB="0"/>
                </a:tc>
                <a:extLst>
                  <a:ext uri="{0D108BD9-81ED-4DB2-BD59-A6C34878D82A}">
                    <a16:rowId xmlns:a16="http://schemas.microsoft.com/office/drawing/2014/main" val="710048751"/>
                  </a:ext>
                </a:extLst>
              </a:tr>
              <a:tr h="137160">
                <a:tc gridSpan="2" vMerge="1">
                  <a:txBody>
                    <a:bodyPr/>
                    <a:lstStyle/>
                    <a:p>
                      <a:endParaRPr lang="en-US" sz="800" dirty="0"/>
                    </a:p>
                  </a:txBody>
                  <a:tcPr marL="0" marR="0" marT="0" marB="0"/>
                </a:tc>
                <a:tc hMerge="1" vMerge="1">
                  <a:txBody>
                    <a:bodyPr/>
                    <a:lstStyle/>
                    <a:p>
                      <a:endParaRPr lang="en-US" sz="800" dirty="0"/>
                    </a:p>
                  </a:txBody>
                  <a:tcPr marL="0" marR="0" marT="0" marB="0" vert="vert270">
                    <a:lnR w="12700" cap="flat" cmpd="sng" algn="ctr">
                      <a:solidFill>
                        <a:schemeClr val="bg1"/>
                      </a:solidFill>
                      <a:prstDash val="solid"/>
                      <a:round/>
                      <a:headEnd type="none" w="med" len="med"/>
                      <a:tailEnd type="none" w="med" len="med"/>
                    </a:lnR>
                  </a:tcPr>
                </a:tc>
                <a:tc>
                  <a:txBody>
                    <a:bodyPr/>
                    <a:lstStyle/>
                    <a:p>
                      <a:endParaRPr lang="en-US" sz="1000" b="1" dirty="0">
                        <a:solidFill>
                          <a:schemeClr val="bg1"/>
                        </a:solidFill>
                      </a:endParaRPr>
                    </a:p>
                    <a:p>
                      <a:r>
                        <a:rPr lang="en-US" sz="1000" b="1" dirty="0">
                          <a:solidFill>
                            <a:schemeClr val="bg1"/>
                          </a:solidFill>
                        </a:rPr>
                        <a:t>Benchmark</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dirty="0">
                          <a:solidFill>
                            <a:schemeClr val="bg1"/>
                          </a:solidFill>
                        </a:rPr>
                        <a:t>Systolic</a:t>
                      </a:r>
                    </a:p>
                    <a:p>
                      <a:pPr algn="r"/>
                      <a:r>
                        <a:rPr lang="en-US" sz="1000" b="1" dirty="0">
                          <a:solidFill>
                            <a:schemeClr val="bg1"/>
                          </a:solidFill>
                        </a:rPr>
                        <a:t>Speedup</a:t>
                      </a: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endParaRPr lang="en-US" sz="1000" b="1" dirty="0">
                        <a:solidFill>
                          <a:schemeClr val="bg1"/>
                        </a:solidFill>
                      </a:endParaRPr>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dirty="0">
                          <a:solidFill>
                            <a:schemeClr val="bg1"/>
                          </a:solidFill>
                        </a:rPr>
                        <a:t>Systolic Speedup</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endParaRPr lang="en-US" sz="1000" b="1" dirty="0">
                        <a:solidFill>
                          <a:schemeClr val="bg1"/>
                        </a:solidFill>
                      </a:endParaRP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endParaRPr lang="en-US" sz="1000" b="1" dirty="0">
                        <a:solidFill>
                          <a:schemeClr val="bg1"/>
                        </a:solidFill>
                      </a:endParaRPr>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extLst>
                  <a:ext uri="{0D108BD9-81ED-4DB2-BD59-A6C34878D82A}">
                    <a16:rowId xmlns:a16="http://schemas.microsoft.com/office/drawing/2014/main" val="2485140365"/>
                  </a:ext>
                </a:extLst>
              </a:tr>
              <a:tr h="137160">
                <a:tc rowSpan="15">
                  <a:txBody>
                    <a:bodyPr/>
                    <a:lstStyle/>
                    <a:p>
                      <a:pPr algn="ctr"/>
                      <a:r>
                        <a:rPr lang="en-US" sz="1000" b="1" dirty="0">
                          <a:solidFill>
                            <a:schemeClr val="bg1"/>
                          </a:solidFill>
                        </a:rPr>
                        <a:t>Versal</a:t>
                      </a:r>
                    </a:p>
                  </a:txBody>
                  <a:tcPr marL="0" marR="0" marT="0" marB="0" vert="vert270">
                    <a:solidFill>
                      <a:schemeClr val="accent1"/>
                    </a:solidFill>
                  </a:tcPr>
                </a:tc>
                <a:tc rowSpan="6">
                  <a:txBody>
                    <a:bodyPr/>
                    <a:lstStyle/>
                    <a:p>
                      <a:pPr algn="ctr"/>
                      <a:r>
                        <a:rPr lang="en-US" sz="1000" b="1" dirty="0">
                          <a:solidFill>
                            <a:schemeClr val="bg1"/>
                          </a:solidFill>
                        </a:rPr>
                        <a:t>Rosetta</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update_knn1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212</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1460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4125265815"/>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update_knn2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185</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657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040464476"/>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data_1_4_2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392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512828907"/>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dotProduct_1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287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214218994"/>
                  </a:ext>
                </a:extLst>
              </a:tr>
              <a:tr h="137160">
                <a:tc vMerge="1">
                  <a:txBody>
                    <a:bodyPr/>
                    <a:lstStyle/>
                    <a:p>
                      <a:endParaRPr lang="en-US" sz="800"/>
                    </a:p>
                  </a:txBody>
                  <a:tcPr marL="0" marR="0" marT="0" marB="0"/>
                </a:tc>
                <a:tc vMerge="1">
                  <a:txBody>
                    <a:bodyPr/>
                    <a:lstStyle/>
                    <a:p>
                      <a:pPr algn="ctr"/>
                      <a:endParaRPr lang="en-US" sz="800" b="1" dirty="0"/>
                    </a:p>
                  </a:txBody>
                  <a:tcPr marL="0" marR="0" marT="0" marB="0" vert="vert270"/>
                </a:tc>
                <a:tc>
                  <a:txBody>
                    <a:bodyPr/>
                    <a:lstStyle/>
                    <a:p>
                      <a:r>
                        <a:rPr lang="en-US" sz="1000" dirty="0"/>
                        <a:t>rasterization_m</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106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370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95413817"/>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zculling_bot</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315</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4026455580"/>
                  </a:ext>
                </a:extLst>
              </a:tr>
              <a:tr h="137160">
                <a:tc vMerge="1">
                  <a:txBody>
                    <a:bodyPr/>
                    <a:lstStyle/>
                    <a:p>
                      <a:endParaRPr lang="en-US" sz="800" dirty="0"/>
                    </a:p>
                  </a:txBody>
                  <a:tcPr marL="0" marR="0" marT="0" marB="0"/>
                </a:tc>
                <a:tc rowSpan="8">
                  <a:txBody>
                    <a:bodyPr/>
                    <a:lstStyle/>
                    <a:p>
                      <a:pPr algn="ctr"/>
                      <a:r>
                        <a:rPr lang="en-US" sz="1000" b="1" dirty="0">
                          <a:solidFill>
                            <a:schemeClr val="bg1"/>
                          </a:solidFill>
                        </a:rPr>
                        <a:t>VTR</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arm_core</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371</a:t>
                      </a: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2172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712014359"/>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bgm</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106</a:t>
                      </a: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175</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230366818"/>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blob_merge</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159</a:t>
                      </a: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1612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673708044"/>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mkSMAdapter4B</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79</a:t>
                      </a: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4235446540"/>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or1200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199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411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741033593"/>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raygentop</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3220935951"/>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sha</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26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144</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379337277"/>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stereovision0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a:t>238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dirty="0"/>
                        <a:t>318</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66131240"/>
                  </a:ext>
                </a:extLst>
              </a:tr>
              <a:tr h="187312">
                <a:tc vMerge="1">
                  <a:txBody>
                    <a:bodyPr/>
                    <a:lstStyle/>
                    <a:p>
                      <a:endParaRPr lang="en-US" sz="800" dirty="0"/>
                    </a:p>
                  </a:txBody>
                  <a:tcPr marL="0" marR="0" marT="0" marB="0"/>
                </a:tc>
                <a:tc>
                  <a:txBody>
                    <a:bodyPr/>
                    <a:lstStyle/>
                    <a:p>
                      <a:endParaRPr lang="en-US" sz="1000" dirty="0"/>
                    </a:p>
                  </a:txBody>
                  <a:tcPr marL="0" marR="0" marT="0" marB="0" vert="vert270">
                    <a:lnR w="12700" cap="flat" cmpd="sng" algn="ctr">
                      <a:solidFill>
                        <a:schemeClr val="bg1"/>
                      </a:solidFill>
                      <a:prstDash val="solid"/>
                      <a:round/>
                      <a:headEnd type="none" w="med" len="med"/>
                      <a:tailEnd type="none" w="med" len="med"/>
                    </a:lnR>
                    <a:solidFill>
                      <a:srgbClr val="92D050"/>
                    </a:solidFill>
                  </a:tcPr>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dirty="0"/>
                        <a:t>Geomean</a:t>
                      </a:r>
                    </a:p>
                    <a:p>
                      <a:pPr algn="r"/>
                      <a:r>
                        <a:rPr lang="en-US" sz="1000" b="1" dirty="0"/>
                        <a:t>118</a:t>
                      </a: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endParaRPr lang="en-US" sz="1000" b="1"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dirty="0"/>
                        <a:t>Geomean</a:t>
                      </a:r>
                    </a:p>
                    <a:p>
                      <a:pPr algn="r"/>
                      <a:r>
                        <a:rPr lang="en-US" sz="1000" b="1" dirty="0"/>
                        <a:t>370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US" sz="1000" b="1" dirty="0"/>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376650665"/>
                  </a:ext>
                </a:extLst>
              </a:tr>
              <a:tr h="96520">
                <a:tc rowSpan="6">
                  <a:txBody>
                    <a:bodyPr/>
                    <a:lstStyle/>
                    <a:p>
                      <a:pPr algn="ctr"/>
                      <a:r>
                        <a:rPr lang="en-US" sz="1000" b="1" dirty="0">
                          <a:solidFill>
                            <a:schemeClr val="bg1"/>
                          </a:solidFill>
                        </a:rPr>
                        <a:t>Sim.</a:t>
                      </a:r>
                    </a:p>
                  </a:txBody>
                  <a:tcPr marL="0" marR="0" marT="0" marB="0" vert="vert270">
                    <a:solidFill>
                      <a:schemeClr val="accent1"/>
                    </a:solidFill>
                  </a:tcPr>
                </a:tc>
                <a:tc rowSpan="4">
                  <a:txBody>
                    <a:bodyPr/>
                    <a:lstStyle/>
                    <a:p>
                      <a:pPr algn="ctr"/>
                      <a:r>
                        <a:rPr lang="en-US" sz="1000" b="1" dirty="0">
                          <a:solidFill>
                            <a:schemeClr val="bg1"/>
                          </a:solidFill>
                        </a:rPr>
                        <a:t>Misc.</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LU32PEEng</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209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209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28619218"/>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mcml</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177</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827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923977987"/>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stereovision2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541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834564428"/>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hetero_placer</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1208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1479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610288002"/>
                  </a:ext>
                </a:extLst>
              </a:tr>
              <a:tr h="0">
                <a:tc vMerge="1">
                  <a:txBody>
                    <a:bodyPr/>
                    <a:lstStyle/>
                    <a:p>
                      <a:endParaRPr lang="en-US" sz="800" dirty="0"/>
                    </a:p>
                  </a:txBody>
                  <a:tcPr marL="0" marR="0" marT="0" marB="0"/>
                </a:tc>
                <a:tc rowSpan="2">
                  <a:txBody>
                    <a:bodyPr/>
                    <a:lstStyle/>
                    <a:p>
                      <a:endParaRPr lang="en-US" sz="1000" dirty="0"/>
                    </a:p>
                  </a:txBody>
                  <a:tcPr marL="0" marR="0" marT="0" marB="0" vert="vert270">
                    <a:lnR w="12700" cap="flat" cmpd="sng" algn="ctr">
                      <a:solidFill>
                        <a:schemeClr val="bg1"/>
                      </a:solidFill>
                      <a:prstDash val="solid"/>
                      <a:round/>
                      <a:headEnd type="none" w="med" len="med"/>
                      <a:tailEnd type="none" w="med" len="med"/>
                    </a:lnR>
                    <a:solidFill>
                      <a:srgbClr val="92D050"/>
                    </a:solidFill>
                  </a:tcPr>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92D050"/>
                    </a:solidFill>
                  </a:tcPr>
                </a:tc>
                <a:tc rowSpan="2">
                  <a:txBody>
                    <a:bodyPr/>
                    <a:lstStyle/>
                    <a:p>
                      <a:pPr algn="r"/>
                      <a:r>
                        <a:rPr lang="en-US" sz="1000" b="1" dirty="0"/>
                        <a:t>Geomean</a:t>
                      </a:r>
                    </a:p>
                    <a:p>
                      <a:pPr algn="r"/>
                      <a:r>
                        <a:rPr lang="en-US" sz="1000" b="1" dirty="0"/>
                        <a:t>244</a:t>
                      </a:r>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endParaRPr lang="en-US" sz="1000" b="1" dirty="0"/>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r>
                        <a:rPr lang="en-US" sz="1000" b="1" dirty="0"/>
                        <a:t>Geomean</a:t>
                      </a:r>
                    </a:p>
                    <a:p>
                      <a:pPr algn="r"/>
                      <a:r>
                        <a:rPr lang="en-US" sz="1000" b="1" dirty="0"/>
                        <a:t>610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endParaRPr lang="en-US" sz="1000" b="1" dirty="0"/>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77888340"/>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92D050"/>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84007134"/>
                  </a:ext>
                </a:extLst>
              </a:tr>
            </a:tbl>
          </a:graphicData>
        </a:graphic>
      </p:graphicFrame>
      <p:graphicFrame>
        <p:nvGraphicFramePr>
          <p:cNvPr id="6" name="Table 5">
            <a:extLst>
              <a:ext uri="{FF2B5EF4-FFF2-40B4-BE49-F238E27FC236}">
                <a16:creationId xmlns:a16="http://schemas.microsoft.com/office/drawing/2014/main" id="{B6FD3723-31D7-73DD-82C3-24BD91759B9B}"/>
              </a:ext>
            </a:extLst>
          </p:cNvPr>
          <p:cNvGraphicFramePr/>
          <p:nvPr>
            <p:extLst>
              <p:ext uri="{D42A27DB-BD31-4B8C-83A1-F6EECF244321}">
                <p14:modId xmlns:p14="http://schemas.microsoft.com/office/powerpoint/2010/main" val="3884264394"/>
              </p:ext>
            </p:extLst>
          </p:nvPr>
        </p:nvGraphicFramePr>
        <p:xfrm>
          <a:off x="3250884" y="888999"/>
          <a:ext cx="5435915" cy="3810000"/>
        </p:xfrm>
        <a:graphic>
          <a:graphicData uri="http://schemas.openxmlformats.org/drawingml/2006/table">
            <a:tbl>
              <a:tblPr bandRow="1">
                <a:tableStyleId>{073A0DAA-6AF3-43AB-8588-CEC1D06C72B9}</a:tableStyleId>
              </a:tblPr>
              <a:tblGrid>
                <a:gridCol w="148644">
                  <a:extLst>
                    <a:ext uri="{9D8B030D-6E8A-4147-A177-3AD203B41FA5}">
                      <a16:colId xmlns:a16="http://schemas.microsoft.com/office/drawing/2014/main" val="1359377363"/>
                    </a:ext>
                  </a:extLst>
                </a:gridCol>
                <a:gridCol w="157261">
                  <a:extLst>
                    <a:ext uri="{9D8B030D-6E8A-4147-A177-3AD203B41FA5}">
                      <a16:colId xmlns:a16="http://schemas.microsoft.com/office/drawing/2014/main" val="1974660282"/>
                    </a:ext>
                  </a:extLst>
                </a:gridCol>
                <a:gridCol w="1092538">
                  <a:extLst>
                    <a:ext uri="{9D8B030D-6E8A-4147-A177-3AD203B41FA5}">
                      <a16:colId xmlns:a16="http://schemas.microsoft.com/office/drawing/2014/main" val="1347440235"/>
                    </a:ext>
                  </a:extLst>
                </a:gridCol>
                <a:gridCol w="836126">
                  <a:extLst>
                    <a:ext uri="{9D8B030D-6E8A-4147-A177-3AD203B41FA5}">
                      <a16:colId xmlns:a16="http://schemas.microsoft.com/office/drawing/2014/main" val="1195896725"/>
                    </a:ext>
                  </a:extLst>
                </a:gridCol>
                <a:gridCol w="735791">
                  <a:extLst>
                    <a:ext uri="{9D8B030D-6E8A-4147-A177-3AD203B41FA5}">
                      <a16:colId xmlns:a16="http://schemas.microsoft.com/office/drawing/2014/main" val="1303110215"/>
                    </a:ext>
                  </a:extLst>
                </a:gridCol>
                <a:gridCol w="893638">
                  <a:extLst>
                    <a:ext uri="{9D8B030D-6E8A-4147-A177-3AD203B41FA5}">
                      <a16:colId xmlns:a16="http://schemas.microsoft.com/office/drawing/2014/main" val="3049646153"/>
                    </a:ext>
                  </a:extLst>
                </a:gridCol>
                <a:gridCol w="836126">
                  <a:extLst>
                    <a:ext uri="{9D8B030D-6E8A-4147-A177-3AD203B41FA5}">
                      <a16:colId xmlns:a16="http://schemas.microsoft.com/office/drawing/2014/main" val="2427840975"/>
                    </a:ext>
                  </a:extLst>
                </a:gridCol>
                <a:gridCol w="735791">
                  <a:extLst>
                    <a:ext uri="{9D8B030D-6E8A-4147-A177-3AD203B41FA5}">
                      <a16:colId xmlns:a16="http://schemas.microsoft.com/office/drawing/2014/main" val="2368902981"/>
                    </a:ext>
                  </a:extLst>
                </a:gridCol>
              </a:tblGrid>
              <a:tr h="116163">
                <a:tc rowSpan="2" gridSpan="2">
                  <a:txBody>
                    <a:bodyPr/>
                    <a:lstStyle/>
                    <a:p>
                      <a:endParaRPr lang="en-US" sz="1000" dirty="0"/>
                    </a:p>
                  </a:txBody>
                  <a:tcPr marL="0" marR="0" marT="0" marB="0"/>
                </a:tc>
                <a:tc rowSpan="2" hMerge="1">
                  <a:txBody>
                    <a:bodyPr/>
                    <a:lstStyle/>
                    <a:p>
                      <a:endParaRPr lang="en-US" sz="800" dirty="0"/>
                    </a:p>
                  </a:txBody>
                  <a:tcPr marL="0" marR="0" marT="0" marB="0" vert="vert270"/>
                </a:tc>
                <a:tc>
                  <a:txBody>
                    <a:bodyPr/>
                    <a:lstStyle/>
                    <a:p>
                      <a:endParaRPr lang="en-US" sz="1000" dirty="0">
                        <a:solidFill>
                          <a:schemeClr val="bg1"/>
                        </a:solidFill>
                      </a:endParaRPr>
                    </a:p>
                  </a:txBody>
                  <a:tcPr marT="0" marB="0">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lang="en-US" sz="1000" b="1" dirty="0">
                          <a:solidFill>
                            <a:schemeClr val="bg1"/>
                          </a:solidFill>
                        </a:rPr>
                        <a:t>vs. VTR Fast</a:t>
                      </a:r>
                    </a:p>
                  </a:txBody>
                  <a:tcPr marT="0" marB="0">
                    <a:lnB w="12700" cap="flat" cmpd="sng" algn="ctr">
                      <a:solidFill>
                        <a:schemeClr val="bg1"/>
                      </a:solidFill>
                      <a:prstDash val="solid"/>
                      <a:round/>
                      <a:headEnd type="none" w="med" len="med"/>
                      <a:tailEnd type="none" w="med" len="med"/>
                    </a:lnB>
                    <a:solidFill>
                      <a:schemeClr val="accent1"/>
                    </a:solidFill>
                  </a:tcPr>
                </a:tc>
                <a:tc hMerge="1">
                  <a:txBody>
                    <a:bodyPr/>
                    <a:lstStyle/>
                    <a:p>
                      <a:endParaRPr lang="en-US" sz="800" dirty="0"/>
                    </a:p>
                  </a:txBody>
                  <a:tcPr marT="0" marB="0"/>
                </a:tc>
                <a:tc>
                  <a:txBody>
                    <a:bodyPr/>
                    <a:lstStyle/>
                    <a:p>
                      <a:pPr algn="ctr"/>
                      <a:r>
                        <a:rPr lang="en-US" sz="1000" b="1" dirty="0">
                          <a:solidFill>
                            <a:schemeClr val="bg1"/>
                          </a:solidFill>
                        </a:rPr>
                        <a:t>Iso-Quality</a:t>
                      </a:r>
                    </a:p>
                  </a:txBody>
                  <a:tcPr marT="0" marB="0">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lang="en-US" sz="1000" b="1" dirty="0">
                          <a:solidFill>
                            <a:schemeClr val="bg1"/>
                          </a:solidFill>
                        </a:rPr>
                        <a:t>vs. VTR Best</a:t>
                      </a:r>
                    </a:p>
                  </a:txBody>
                  <a:tcPr marT="0" marB="0">
                    <a:lnB w="12700" cap="flat" cmpd="sng" algn="ctr">
                      <a:solidFill>
                        <a:schemeClr val="bg1"/>
                      </a:solidFill>
                      <a:prstDash val="solid"/>
                      <a:round/>
                      <a:headEnd type="none" w="med" len="med"/>
                      <a:tailEnd type="none" w="med" len="med"/>
                    </a:lnB>
                    <a:solidFill>
                      <a:schemeClr val="accent1"/>
                    </a:solidFill>
                  </a:tcPr>
                </a:tc>
                <a:tc hMerge="1">
                  <a:txBody>
                    <a:bodyPr/>
                    <a:lstStyle/>
                    <a:p>
                      <a:endParaRPr lang="en-US" sz="800" dirty="0"/>
                    </a:p>
                  </a:txBody>
                  <a:tcPr marT="0" marB="0"/>
                </a:tc>
                <a:extLst>
                  <a:ext uri="{0D108BD9-81ED-4DB2-BD59-A6C34878D82A}">
                    <a16:rowId xmlns:a16="http://schemas.microsoft.com/office/drawing/2014/main" val="710048751"/>
                  </a:ext>
                </a:extLst>
              </a:tr>
              <a:tr h="137160">
                <a:tc gridSpan="2" vMerge="1">
                  <a:txBody>
                    <a:bodyPr/>
                    <a:lstStyle/>
                    <a:p>
                      <a:endParaRPr lang="en-US" sz="800" dirty="0"/>
                    </a:p>
                  </a:txBody>
                  <a:tcPr marL="0" marR="0" marT="0" marB="0"/>
                </a:tc>
                <a:tc hMerge="1" vMerge="1">
                  <a:txBody>
                    <a:bodyPr/>
                    <a:lstStyle/>
                    <a:p>
                      <a:endParaRPr lang="en-US" sz="800" dirty="0"/>
                    </a:p>
                  </a:txBody>
                  <a:tcPr marL="0" marR="0" marT="0" marB="0" vert="vert270">
                    <a:lnR w="12700" cap="flat" cmpd="sng" algn="ctr">
                      <a:solidFill>
                        <a:schemeClr val="bg1"/>
                      </a:solidFill>
                      <a:prstDash val="solid"/>
                      <a:round/>
                      <a:headEnd type="none" w="med" len="med"/>
                      <a:tailEnd type="none" w="med" len="med"/>
                    </a:lnR>
                  </a:tcPr>
                </a:tc>
                <a:tc>
                  <a:txBody>
                    <a:bodyPr/>
                    <a:lstStyle/>
                    <a:p>
                      <a:endParaRPr lang="en-US" sz="1000" b="1" dirty="0">
                        <a:solidFill>
                          <a:schemeClr val="bg1"/>
                        </a:solidFill>
                      </a:endParaRPr>
                    </a:p>
                    <a:p>
                      <a:r>
                        <a:rPr lang="en-US" sz="1000" b="1" dirty="0">
                          <a:solidFill>
                            <a:schemeClr val="bg1"/>
                          </a:solidFill>
                        </a:rPr>
                        <a:t>Benchmark</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a:solidFill>
                            <a:schemeClr val="bg1"/>
                          </a:solidFill>
                        </a:rPr>
                        <a:t>Systolic</a:t>
                      </a:r>
                    </a:p>
                    <a:p>
                      <a:pPr algn="r"/>
                      <a:r>
                        <a:rPr lang="en-US" sz="1000" b="1">
                          <a:solidFill>
                            <a:schemeClr val="bg1"/>
                          </a:solidFill>
                        </a:rPr>
                        <a:t>Speedup</a:t>
                      </a:r>
                      <a:endParaRPr lang="en-US" sz="1000" b="1" dirty="0">
                        <a:solidFill>
                          <a:schemeClr val="bg1"/>
                        </a:solidFill>
                      </a:endParaRP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a:solidFill>
                            <a:schemeClr val="bg1"/>
                          </a:solidFill>
                        </a:rPr>
                        <a:t>Relative</a:t>
                      </a:r>
                    </a:p>
                    <a:p>
                      <a:pPr algn="r"/>
                      <a:r>
                        <a:rPr lang="en-US" sz="1000" b="1">
                          <a:solidFill>
                            <a:schemeClr val="bg1"/>
                          </a:solidFill>
                        </a:rPr>
                        <a:t>Quality</a:t>
                      </a:r>
                      <a:endParaRPr lang="en-US" sz="1000" b="1" dirty="0">
                        <a:solidFill>
                          <a:schemeClr val="bg1"/>
                        </a:solidFill>
                      </a:endParaRPr>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dirty="0">
                          <a:solidFill>
                            <a:schemeClr val="bg1"/>
                          </a:solidFill>
                        </a:rPr>
                        <a:t>Systolic Speedup</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endParaRPr lang="en-US" sz="1000" b="1" dirty="0">
                        <a:solidFill>
                          <a:schemeClr val="bg1"/>
                        </a:solidFill>
                      </a:endParaRP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endParaRPr lang="en-US" sz="1000" b="1" dirty="0">
                        <a:solidFill>
                          <a:schemeClr val="bg1"/>
                        </a:solidFill>
                      </a:endParaRPr>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extLst>
                  <a:ext uri="{0D108BD9-81ED-4DB2-BD59-A6C34878D82A}">
                    <a16:rowId xmlns:a16="http://schemas.microsoft.com/office/drawing/2014/main" val="2485140365"/>
                  </a:ext>
                </a:extLst>
              </a:tr>
              <a:tr h="137160">
                <a:tc rowSpan="15">
                  <a:txBody>
                    <a:bodyPr/>
                    <a:lstStyle/>
                    <a:p>
                      <a:pPr algn="ctr"/>
                      <a:r>
                        <a:rPr lang="en-US" sz="1000" b="1" dirty="0">
                          <a:solidFill>
                            <a:schemeClr val="bg1"/>
                          </a:solidFill>
                        </a:rPr>
                        <a:t>Versal</a:t>
                      </a:r>
                    </a:p>
                  </a:txBody>
                  <a:tcPr marL="0" marR="0" marT="0" marB="0" vert="vert270">
                    <a:solidFill>
                      <a:schemeClr val="accent1"/>
                    </a:solidFill>
                  </a:tcPr>
                </a:tc>
                <a:tc rowSpan="6">
                  <a:txBody>
                    <a:bodyPr/>
                    <a:lstStyle/>
                    <a:p>
                      <a:pPr algn="ctr"/>
                      <a:r>
                        <a:rPr lang="en-US" sz="1000" b="1" dirty="0">
                          <a:solidFill>
                            <a:schemeClr val="bg1"/>
                          </a:solidFill>
                        </a:rPr>
                        <a:t>Rosetta</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update_knn1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212</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1.26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1460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4125265815"/>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update_knn2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185</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1.14</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657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040464476"/>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data_1_4_2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1.15</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392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512828907"/>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dotProduct_1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1.06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287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214218994"/>
                  </a:ext>
                </a:extLst>
              </a:tr>
              <a:tr h="137160">
                <a:tc vMerge="1">
                  <a:txBody>
                    <a:bodyPr/>
                    <a:lstStyle/>
                    <a:p>
                      <a:endParaRPr lang="en-US" sz="800"/>
                    </a:p>
                  </a:txBody>
                  <a:tcPr marL="0" marR="0" marT="0" marB="0"/>
                </a:tc>
                <a:tc vMerge="1">
                  <a:txBody>
                    <a:bodyPr/>
                    <a:lstStyle/>
                    <a:p>
                      <a:pPr algn="ctr"/>
                      <a:endParaRPr lang="en-US" sz="800" b="1" dirty="0"/>
                    </a:p>
                  </a:txBody>
                  <a:tcPr marL="0" marR="0" marT="0" marB="0" vert="vert270"/>
                </a:tc>
                <a:tc>
                  <a:txBody>
                    <a:bodyPr/>
                    <a:lstStyle/>
                    <a:p>
                      <a:r>
                        <a:rPr lang="en-US" sz="1000" dirty="0"/>
                        <a:t>rasterization_m</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106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1.06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370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95413817"/>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zculling_bot</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1.05</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315</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4026455580"/>
                  </a:ext>
                </a:extLst>
              </a:tr>
              <a:tr h="137160">
                <a:tc vMerge="1">
                  <a:txBody>
                    <a:bodyPr/>
                    <a:lstStyle/>
                    <a:p>
                      <a:endParaRPr lang="en-US" sz="800" dirty="0"/>
                    </a:p>
                  </a:txBody>
                  <a:tcPr marL="0" marR="0" marT="0" marB="0"/>
                </a:tc>
                <a:tc rowSpan="8">
                  <a:txBody>
                    <a:bodyPr/>
                    <a:lstStyle/>
                    <a:p>
                      <a:pPr algn="ctr"/>
                      <a:r>
                        <a:rPr lang="en-US" sz="1000" b="1" dirty="0">
                          <a:solidFill>
                            <a:schemeClr val="bg1"/>
                          </a:solidFill>
                        </a:rPr>
                        <a:t>VTR</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arm_core</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371</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1.16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2172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712014359"/>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bgm</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106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1.00</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175</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230366818"/>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blob_merge</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159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1.20</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1612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673708044"/>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mkSMAdapter4B</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0.96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4235446540"/>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or1200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199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1.02</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411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741033593"/>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raygentop</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0.96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3220935951"/>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sha</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26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1.07</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144</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379337277"/>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stereovision0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a:t>238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a:t>1.01</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dirty="0"/>
                        <a:t>318</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66131240"/>
                  </a:ext>
                </a:extLst>
              </a:tr>
              <a:tr h="187312">
                <a:tc vMerge="1">
                  <a:txBody>
                    <a:bodyPr/>
                    <a:lstStyle/>
                    <a:p>
                      <a:endParaRPr lang="en-US" sz="800" dirty="0"/>
                    </a:p>
                  </a:txBody>
                  <a:tcPr marL="0" marR="0" marT="0" marB="0"/>
                </a:tc>
                <a:tc>
                  <a:txBody>
                    <a:bodyPr/>
                    <a:lstStyle/>
                    <a:p>
                      <a:endParaRPr lang="en-US" sz="1000" dirty="0"/>
                    </a:p>
                  </a:txBody>
                  <a:tcPr marL="0" marR="0" marT="0" marB="0" vert="vert270">
                    <a:lnR w="12700" cap="flat" cmpd="sng" algn="ctr">
                      <a:solidFill>
                        <a:schemeClr val="bg1"/>
                      </a:solidFill>
                      <a:prstDash val="solid"/>
                      <a:round/>
                      <a:headEnd type="none" w="med" len="med"/>
                      <a:tailEnd type="none" w="med" len="med"/>
                    </a:lnR>
                    <a:solidFill>
                      <a:srgbClr val="92D050"/>
                    </a:solidFill>
                  </a:tcPr>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a:t>Geomean</a:t>
                      </a:r>
                    </a:p>
                    <a:p>
                      <a:pPr algn="r"/>
                      <a:r>
                        <a:rPr lang="en-US" sz="1000" b="1"/>
                        <a:t>118</a:t>
                      </a:r>
                      <a:endParaRPr lang="en-US" sz="1000" b="1"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a:t>Median</a:t>
                      </a:r>
                    </a:p>
                    <a:p>
                      <a:pPr algn="r"/>
                      <a:r>
                        <a:rPr lang="en-US" sz="1000" b="1"/>
                        <a:t>1.06</a:t>
                      </a:r>
                      <a:endParaRPr lang="en-US" sz="1000" b="1"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dirty="0"/>
                        <a:t>Geomean</a:t>
                      </a:r>
                    </a:p>
                    <a:p>
                      <a:pPr algn="r"/>
                      <a:r>
                        <a:rPr lang="en-US" sz="1000" b="1" dirty="0"/>
                        <a:t>370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US" sz="1000" b="1" dirty="0"/>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376650665"/>
                  </a:ext>
                </a:extLst>
              </a:tr>
              <a:tr h="96520">
                <a:tc rowSpan="6">
                  <a:txBody>
                    <a:bodyPr/>
                    <a:lstStyle/>
                    <a:p>
                      <a:pPr algn="ctr"/>
                      <a:r>
                        <a:rPr lang="en-US" sz="1000" b="1" dirty="0">
                          <a:solidFill>
                            <a:schemeClr val="bg1"/>
                          </a:solidFill>
                        </a:rPr>
                        <a:t>Sim.</a:t>
                      </a:r>
                    </a:p>
                  </a:txBody>
                  <a:tcPr marL="0" marR="0" marT="0" marB="0" vert="vert270">
                    <a:solidFill>
                      <a:schemeClr val="accent1"/>
                    </a:solidFill>
                  </a:tcPr>
                </a:tc>
                <a:tc rowSpan="4">
                  <a:txBody>
                    <a:bodyPr/>
                    <a:lstStyle/>
                    <a:p>
                      <a:pPr algn="ctr"/>
                      <a:r>
                        <a:rPr lang="en-US" sz="1000" b="1" dirty="0">
                          <a:solidFill>
                            <a:schemeClr val="bg1"/>
                          </a:solidFill>
                        </a:rPr>
                        <a:t>Misc.</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LU32PEEng</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209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0.90</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209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28619218"/>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mcml</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177</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1.17</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827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923977987"/>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stereovision2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1.17</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541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834564428"/>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hetero_placer</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1208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1.05</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1479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610288002"/>
                  </a:ext>
                </a:extLst>
              </a:tr>
              <a:tr h="0">
                <a:tc vMerge="1">
                  <a:txBody>
                    <a:bodyPr/>
                    <a:lstStyle/>
                    <a:p>
                      <a:endParaRPr lang="en-US" sz="800" dirty="0"/>
                    </a:p>
                  </a:txBody>
                  <a:tcPr marL="0" marR="0" marT="0" marB="0"/>
                </a:tc>
                <a:tc rowSpan="2">
                  <a:txBody>
                    <a:bodyPr/>
                    <a:lstStyle/>
                    <a:p>
                      <a:endParaRPr lang="en-US" sz="1000" dirty="0"/>
                    </a:p>
                  </a:txBody>
                  <a:tcPr marL="0" marR="0" marT="0" marB="0" vert="vert270">
                    <a:lnR w="12700" cap="flat" cmpd="sng" algn="ctr">
                      <a:solidFill>
                        <a:schemeClr val="bg1"/>
                      </a:solidFill>
                      <a:prstDash val="solid"/>
                      <a:round/>
                      <a:headEnd type="none" w="med" len="med"/>
                      <a:tailEnd type="none" w="med" len="med"/>
                    </a:lnR>
                    <a:solidFill>
                      <a:srgbClr val="92D050"/>
                    </a:solidFill>
                  </a:tcPr>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92D050"/>
                    </a:solidFill>
                  </a:tcPr>
                </a:tc>
                <a:tc rowSpan="2">
                  <a:txBody>
                    <a:bodyPr/>
                    <a:lstStyle/>
                    <a:p>
                      <a:pPr algn="r"/>
                      <a:r>
                        <a:rPr lang="en-US" sz="1000" b="1"/>
                        <a:t>Geomean</a:t>
                      </a:r>
                    </a:p>
                    <a:p>
                      <a:pPr algn="r"/>
                      <a:r>
                        <a:rPr lang="en-US" sz="1000" b="1"/>
                        <a:t>244</a:t>
                      </a: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r>
                        <a:rPr lang="en-US" sz="1000" b="1" dirty="0"/>
                        <a:t>Median</a:t>
                      </a:r>
                    </a:p>
                    <a:p>
                      <a:pPr algn="r"/>
                      <a:r>
                        <a:rPr lang="en-US" sz="1000" b="1" dirty="0"/>
                        <a:t>1.11</a:t>
                      </a:r>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r>
                        <a:rPr lang="en-US" sz="1000" b="1" dirty="0"/>
                        <a:t>Geomean</a:t>
                      </a:r>
                    </a:p>
                    <a:p>
                      <a:pPr algn="r"/>
                      <a:r>
                        <a:rPr lang="en-US" sz="1000" b="1" dirty="0"/>
                        <a:t>610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endParaRPr lang="en-US" sz="1000" b="1" dirty="0"/>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77888340"/>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92D050"/>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84007134"/>
                  </a:ext>
                </a:extLst>
              </a:tr>
            </a:tbl>
          </a:graphicData>
        </a:graphic>
      </p:graphicFrame>
      <p:graphicFrame>
        <p:nvGraphicFramePr>
          <p:cNvPr id="7" name="Table 6">
            <a:extLst>
              <a:ext uri="{FF2B5EF4-FFF2-40B4-BE49-F238E27FC236}">
                <a16:creationId xmlns:a16="http://schemas.microsoft.com/office/drawing/2014/main" id="{99B805D9-6B62-3AA8-357E-8B22F961424F}"/>
              </a:ext>
            </a:extLst>
          </p:cNvPr>
          <p:cNvGraphicFramePr/>
          <p:nvPr>
            <p:extLst>
              <p:ext uri="{D42A27DB-BD31-4B8C-83A1-F6EECF244321}">
                <p14:modId xmlns:p14="http://schemas.microsoft.com/office/powerpoint/2010/main" val="1864478498"/>
              </p:ext>
            </p:extLst>
          </p:nvPr>
        </p:nvGraphicFramePr>
        <p:xfrm>
          <a:off x="3250883" y="888999"/>
          <a:ext cx="5435915" cy="3810000"/>
        </p:xfrm>
        <a:graphic>
          <a:graphicData uri="http://schemas.openxmlformats.org/drawingml/2006/table">
            <a:tbl>
              <a:tblPr bandRow="1">
                <a:tableStyleId>{073A0DAA-6AF3-43AB-8588-CEC1D06C72B9}</a:tableStyleId>
              </a:tblPr>
              <a:tblGrid>
                <a:gridCol w="148644">
                  <a:extLst>
                    <a:ext uri="{9D8B030D-6E8A-4147-A177-3AD203B41FA5}">
                      <a16:colId xmlns:a16="http://schemas.microsoft.com/office/drawing/2014/main" val="1359377363"/>
                    </a:ext>
                  </a:extLst>
                </a:gridCol>
                <a:gridCol w="157261">
                  <a:extLst>
                    <a:ext uri="{9D8B030D-6E8A-4147-A177-3AD203B41FA5}">
                      <a16:colId xmlns:a16="http://schemas.microsoft.com/office/drawing/2014/main" val="1974660282"/>
                    </a:ext>
                  </a:extLst>
                </a:gridCol>
                <a:gridCol w="1092538">
                  <a:extLst>
                    <a:ext uri="{9D8B030D-6E8A-4147-A177-3AD203B41FA5}">
                      <a16:colId xmlns:a16="http://schemas.microsoft.com/office/drawing/2014/main" val="1347440235"/>
                    </a:ext>
                  </a:extLst>
                </a:gridCol>
                <a:gridCol w="836126">
                  <a:extLst>
                    <a:ext uri="{9D8B030D-6E8A-4147-A177-3AD203B41FA5}">
                      <a16:colId xmlns:a16="http://schemas.microsoft.com/office/drawing/2014/main" val="1195896725"/>
                    </a:ext>
                  </a:extLst>
                </a:gridCol>
                <a:gridCol w="735791">
                  <a:extLst>
                    <a:ext uri="{9D8B030D-6E8A-4147-A177-3AD203B41FA5}">
                      <a16:colId xmlns:a16="http://schemas.microsoft.com/office/drawing/2014/main" val="1303110215"/>
                    </a:ext>
                  </a:extLst>
                </a:gridCol>
                <a:gridCol w="893638">
                  <a:extLst>
                    <a:ext uri="{9D8B030D-6E8A-4147-A177-3AD203B41FA5}">
                      <a16:colId xmlns:a16="http://schemas.microsoft.com/office/drawing/2014/main" val="3049646153"/>
                    </a:ext>
                  </a:extLst>
                </a:gridCol>
                <a:gridCol w="836126">
                  <a:extLst>
                    <a:ext uri="{9D8B030D-6E8A-4147-A177-3AD203B41FA5}">
                      <a16:colId xmlns:a16="http://schemas.microsoft.com/office/drawing/2014/main" val="2427840975"/>
                    </a:ext>
                  </a:extLst>
                </a:gridCol>
                <a:gridCol w="735791">
                  <a:extLst>
                    <a:ext uri="{9D8B030D-6E8A-4147-A177-3AD203B41FA5}">
                      <a16:colId xmlns:a16="http://schemas.microsoft.com/office/drawing/2014/main" val="2368902981"/>
                    </a:ext>
                  </a:extLst>
                </a:gridCol>
              </a:tblGrid>
              <a:tr h="116163">
                <a:tc rowSpan="2" gridSpan="2">
                  <a:txBody>
                    <a:bodyPr/>
                    <a:lstStyle/>
                    <a:p>
                      <a:endParaRPr lang="en-US" sz="1000" dirty="0"/>
                    </a:p>
                  </a:txBody>
                  <a:tcPr marL="0" marR="0" marT="0" marB="0"/>
                </a:tc>
                <a:tc rowSpan="2" hMerge="1">
                  <a:txBody>
                    <a:bodyPr/>
                    <a:lstStyle/>
                    <a:p>
                      <a:endParaRPr lang="en-US" sz="800" dirty="0"/>
                    </a:p>
                  </a:txBody>
                  <a:tcPr marL="0" marR="0" marT="0" marB="0" vert="vert270"/>
                </a:tc>
                <a:tc>
                  <a:txBody>
                    <a:bodyPr/>
                    <a:lstStyle/>
                    <a:p>
                      <a:endParaRPr lang="en-US" sz="1000" dirty="0">
                        <a:solidFill>
                          <a:schemeClr val="bg1"/>
                        </a:solidFill>
                      </a:endParaRPr>
                    </a:p>
                  </a:txBody>
                  <a:tcPr marT="0" marB="0">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lang="en-US" sz="1000" b="1" dirty="0">
                          <a:solidFill>
                            <a:schemeClr val="bg1"/>
                          </a:solidFill>
                        </a:rPr>
                        <a:t>vs. VTR Fast</a:t>
                      </a:r>
                    </a:p>
                  </a:txBody>
                  <a:tcPr marT="0" marB="0">
                    <a:lnB w="12700" cap="flat" cmpd="sng" algn="ctr">
                      <a:solidFill>
                        <a:schemeClr val="bg1"/>
                      </a:solidFill>
                      <a:prstDash val="solid"/>
                      <a:round/>
                      <a:headEnd type="none" w="med" len="med"/>
                      <a:tailEnd type="none" w="med" len="med"/>
                    </a:lnB>
                    <a:solidFill>
                      <a:schemeClr val="accent1"/>
                    </a:solidFill>
                  </a:tcPr>
                </a:tc>
                <a:tc hMerge="1">
                  <a:txBody>
                    <a:bodyPr/>
                    <a:lstStyle/>
                    <a:p>
                      <a:endParaRPr lang="en-US" sz="800" dirty="0"/>
                    </a:p>
                  </a:txBody>
                  <a:tcPr marT="0" marB="0"/>
                </a:tc>
                <a:tc>
                  <a:txBody>
                    <a:bodyPr/>
                    <a:lstStyle/>
                    <a:p>
                      <a:pPr algn="ctr"/>
                      <a:r>
                        <a:rPr lang="en-US" sz="1000" b="1" dirty="0">
                          <a:solidFill>
                            <a:schemeClr val="bg1"/>
                          </a:solidFill>
                        </a:rPr>
                        <a:t>Iso-Quality</a:t>
                      </a:r>
                    </a:p>
                  </a:txBody>
                  <a:tcPr marT="0" marB="0">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lang="en-US" sz="1000" b="1" dirty="0">
                          <a:solidFill>
                            <a:schemeClr val="bg1"/>
                          </a:solidFill>
                        </a:rPr>
                        <a:t>vs. VTR Best</a:t>
                      </a:r>
                    </a:p>
                  </a:txBody>
                  <a:tcPr marT="0" marB="0">
                    <a:lnB w="12700" cap="flat" cmpd="sng" algn="ctr">
                      <a:solidFill>
                        <a:schemeClr val="bg1"/>
                      </a:solidFill>
                      <a:prstDash val="solid"/>
                      <a:round/>
                      <a:headEnd type="none" w="med" len="med"/>
                      <a:tailEnd type="none" w="med" len="med"/>
                    </a:lnB>
                    <a:solidFill>
                      <a:schemeClr val="accent1"/>
                    </a:solidFill>
                  </a:tcPr>
                </a:tc>
                <a:tc hMerge="1">
                  <a:txBody>
                    <a:bodyPr/>
                    <a:lstStyle/>
                    <a:p>
                      <a:endParaRPr lang="en-US" sz="800" dirty="0"/>
                    </a:p>
                  </a:txBody>
                  <a:tcPr marT="0" marB="0"/>
                </a:tc>
                <a:extLst>
                  <a:ext uri="{0D108BD9-81ED-4DB2-BD59-A6C34878D82A}">
                    <a16:rowId xmlns:a16="http://schemas.microsoft.com/office/drawing/2014/main" val="710048751"/>
                  </a:ext>
                </a:extLst>
              </a:tr>
              <a:tr h="137160">
                <a:tc gridSpan="2" vMerge="1">
                  <a:txBody>
                    <a:bodyPr/>
                    <a:lstStyle/>
                    <a:p>
                      <a:endParaRPr lang="en-US" sz="800" dirty="0"/>
                    </a:p>
                  </a:txBody>
                  <a:tcPr marL="0" marR="0" marT="0" marB="0"/>
                </a:tc>
                <a:tc hMerge="1" vMerge="1">
                  <a:txBody>
                    <a:bodyPr/>
                    <a:lstStyle/>
                    <a:p>
                      <a:endParaRPr lang="en-US" sz="800" dirty="0"/>
                    </a:p>
                  </a:txBody>
                  <a:tcPr marL="0" marR="0" marT="0" marB="0" vert="vert270">
                    <a:lnR w="12700" cap="flat" cmpd="sng" algn="ctr">
                      <a:solidFill>
                        <a:schemeClr val="bg1"/>
                      </a:solidFill>
                      <a:prstDash val="solid"/>
                      <a:round/>
                      <a:headEnd type="none" w="med" len="med"/>
                      <a:tailEnd type="none" w="med" len="med"/>
                    </a:lnR>
                  </a:tcPr>
                </a:tc>
                <a:tc>
                  <a:txBody>
                    <a:bodyPr/>
                    <a:lstStyle/>
                    <a:p>
                      <a:endParaRPr lang="en-US" sz="1000" b="1" dirty="0">
                        <a:solidFill>
                          <a:schemeClr val="bg1"/>
                        </a:solidFill>
                      </a:endParaRPr>
                    </a:p>
                    <a:p>
                      <a:r>
                        <a:rPr lang="en-US" sz="1000" b="1" dirty="0">
                          <a:solidFill>
                            <a:schemeClr val="bg1"/>
                          </a:solidFill>
                        </a:rPr>
                        <a:t>Benchmark</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a:solidFill>
                            <a:schemeClr val="bg1"/>
                          </a:solidFill>
                        </a:rPr>
                        <a:t>Systolic</a:t>
                      </a:r>
                    </a:p>
                    <a:p>
                      <a:pPr algn="r"/>
                      <a:r>
                        <a:rPr lang="en-US" sz="1000" b="1">
                          <a:solidFill>
                            <a:schemeClr val="bg1"/>
                          </a:solidFill>
                        </a:rPr>
                        <a:t>Speedup</a:t>
                      </a:r>
                      <a:endParaRPr lang="en-US" sz="1000" b="1" dirty="0">
                        <a:solidFill>
                          <a:schemeClr val="bg1"/>
                        </a:solidFill>
                      </a:endParaRP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a:solidFill>
                            <a:schemeClr val="bg1"/>
                          </a:solidFill>
                        </a:rPr>
                        <a:t>Relative</a:t>
                      </a:r>
                    </a:p>
                    <a:p>
                      <a:pPr algn="r"/>
                      <a:r>
                        <a:rPr lang="en-US" sz="1000" b="1">
                          <a:solidFill>
                            <a:schemeClr val="bg1"/>
                          </a:solidFill>
                        </a:rPr>
                        <a:t>Quality</a:t>
                      </a:r>
                      <a:endParaRPr lang="en-US" sz="1000" b="1" dirty="0">
                        <a:solidFill>
                          <a:schemeClr val="bg1"/>
                        </a:solidFill>
                      </a:endParaRPr>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dirty="0">
                          <a:solidFill>
                            <a:schemeClr val="bg1"/>
                          </a:solidFill>
                        </a:rPr>
                        <a:t>Systolic Speedup</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a:solidFill>
                            <a:schemeClr val="bg1"/>
                          </a:solidFill>
                        </a:rPr>
                        <a:t>Systolic</a:t>
                      </a:r>
                    </a:p>
                    <a:p>
                      <a:pPr algn="r"/>
                      <a:r>
                        <a:rPr lang="en-US" sz="1000" b="1">
                          <a:solidFill>
                            <a:schemeClr val="bg1"/>
                          </a:solidFill>
                        </a:rPr>
                        <a:t>Speedup</a:t>
                      </a:r>
                      <a:endParaRPr lang="en-US" sz="1000" b="1" dirty="0">
                        <a:solidFill>
                          <a:schemeClr val="bg1"/>
                        </a:solidFill>
                      </a:endParaRP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endParaRPr lang="en-US" sz="1000" b="1" dirty="0">
                        <a:solidFill>
                          <a:schemeClr val="bg1"/>
                        </a:solidFill>
                      </a:endParaRPr>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extLst>
                  <a:ext uri="{0D108BD9-81ED-4DB2-BD59-A6C34878D82A}">
                    <a16:rowId xmlns:a16="http://schemas.microsoft.com/office/drawing/2014/main" val="2485140365"/>
                  </a:ext>
                </a:extLst>
              </a:tr>
              <a:tr h="137160">
                <a:tc rowSpan="15">
                  <a:txBody>
                    <a:bodyPr/>
                    <a:lstStyle/>
                    <a:p>
                      <a:pPr algn="ctr"/>
                      <a:r>
                        <a:rPr lang="en-US" sz="1000" b="1" dirty="0">
                          <a:solidFill>
                            <a:schemeClr val="bg1"/>
                          </a:solidFill>
                        </a:rPr>
                        <a:t>Versal</a:t>
                      </a:r>
                    </a:p>
                  </a:txBody>
                  <a:tcPr marL="0" marR="0" marT="0" marB="0" vert="vert270">
                    <a:solidFill>
                      <a:schemeClr val="accent1"/>
                    </a:solidFill>
                  </a:tcPr>
                </a:tc>
                <a:tc rowSpan="6">
                  <a:txBody>
                    <a:bodyPr/>
                    <a:lstStyle/>
                    <a:p>
                      <a:pPr algn="ctr"/>
                      <a:r>
                        <a:rPr lang="en-US" sz="1000" b="1" dirty="0">
                          <a:solidFill>
                            <a:schemeClr val="bg1"/>
                          </a:solidFill>
                        </a:rPr>
                        <a:t>Rosetta</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update_knn1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212</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1.26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1460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13426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4125265815"/>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update_knn2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185</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1.14</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657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11519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040464476"/>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data_1_4_2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1.15</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392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47123</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512828907"/>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dotProduct_1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1.06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287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5601</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214218994"/>
                  </a:ext>
                </a:extLst>
              </a:tr>
              <a:tr h="137160">
                <a:tc vMerge="1">
                  <a:txBody>
                    <a:bodyPr/>
                    <a:lstStyle/>
                    <a:p>
                      <a:endParaRPr lang="en-US" sz="800"/>
                    </a:p>
                  </a:txBody>
                  <a:tcPr marL="0" marR="0" marT="0" marB="0"/>
                </a:tc>
                <a:tc vMerge="1">
                  <a:txBody>
                    <a:bodyPr/>
                    <a:lstStyle/>
                    <a:p>
                      <a:pPr algn="ctr"/>
                      <a:endParaRPr lang="en-US" sz="800" b="1" dirty="0"/>
                    </a:p>
                  </a:txBody>
                  <a:tcPr marL="0" marR="0" marT="0" marB="0" vert="vert270"/>
                </a:tc>
                <a:tc>
                  <a:txBody>
                    <a:bodyPr/>
                    <a:lstStyle/>
                    <a:p>
                      <a:r>
                        <a:rPr lang="en-US" sz="1000" dirty="0"/>
                        <a:t>rasterization_m</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106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1.06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370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6514</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95413817"/>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zculling_bot</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1.05</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315</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39086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4026455580"/>
                  </a:ext>
                </a:extLst>
              </a:tr>
              <a:tr h="137160">
                <a:tc vMerge="1">
                  <a:txBody>
                    <a:bodyPr/>
                    <a:lstStyle/>
                    <a:p>
                      <a:endParaRPr lang="en-US" sz="800" dirty="0"/>
                    </a:p>
                  </a:txBody>
                  <a:tcPr marL="0" marR="0" marT="0" marB="0"/>
                </a:tc>
                <a:tc rowSpan="8">
                  <a:txBody>
                    <a:bodyPr/>
                    <a:lstStyle/>
                    <a:p>
                      <a:pPr algn="ctr"/>
                      <a:r>
                        <a:rPr lang="en-US" sz="1000" b="1" dirty="0">
                          <a:solidFill>
                            <a:schemeClr val="bg1"/>
                          </a:solidFill>
                        </a:rPr>
                        <a:t>VTR</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arm_core</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371</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1.16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2172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245045</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712014359"/>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bgm</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106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1.00</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175</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7918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230366818"/>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blob_merge</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159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1.20</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1612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97478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673708044"/>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mkSMAdapter4B</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0.96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4833</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4235446540"/>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or1200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199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1.02</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411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165548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741033593"/>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raygentop</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0.96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70467</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3220935951"/>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sha</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26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1.07</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144</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2304</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379337277"/>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stereovision0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a:t>238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a:t>1.01</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dirty="0"/>
                        <a:t>318</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a:t>137358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66131240"/>
                  </a:ext>
                </a:extLst>
              </a:tr>
              <a:tr h="187312">
                <a:tc vMerge="1">
                  <a:txBody>
                    <a:bodyPr/>
                    <a:lstStyle/>
                    <a:p>
                      <a:endParaRPr lang="en-US" sz="800" dirty="0"/>
                    </a:p>
                  </a:txBody>
                  <a:tcPr marL="0" marR="0" marT="0" marB="0"/>
                </a:tc>
                <a:tc>
                  <a:txBody>
                    <a:bodyPr/>
                    <a:lstStyle/>
                    <a:p>
                      <a:endParaRPr lang="en-US" sz="1000" dirty="0"/>
                    </a:p>
                  </a:txBody>
                  <a:tcPr marL="0" marR="0" marT="0" marB="0" vert="vert270">
                    <a:lnR w="12700" cap="flat" cmpd="sng" algn="ctr">
                      <a:solidFill>
                        <a:schemeClr val="bg1"/>
                      </a:solidFill>
                      <a:prstDash val="solid"/>
                      <a:round/>
                      <a:headEnd type="none" w="med" len="med"/>
                      <a:tailEnd type="none" w="med" len="med"/>
                    </a:lnR>
                    <a:solidFill>
                      <a:srgbClr val="92D050"/>
                    </a:solidFill>
                  </a:tcPr>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a:t>Geomean</a:t>
                      </a:r>
                    </a:p>
                    <a:p>
                      <a:pPr algn="r"/>
                      <a:r>
                        <a:rPr lang="en-US" sz="1000" b="1"/>
                        <a:t>118</a:t>
                      </a:r>
                      <a:endParaRPr lang="en-US" sz="1000" b="1"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a:t>Median</a:t>
                      </a:r>
                    </a:p>
                    <a:p>
                      <a:pPr algn="r"/>
                      <a:r>
                        <a:rPr lang="en-US" sz="1000" b="1"/>
                        <a:t>1.06</a:t>
                      </a:r>
                      <a:endParaRPr lang="en-US" sz="1000" b="1"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dirty="0"/>
                        <a:t>Geomean</a:t>
                      </a:r>
                    </a:p>
                    <a:p>
                      <a:pPr algn="r"/>
                      <a:r>
                        <a:rPr lang="en-US" sz="1000" b="1" dirty="0"/>
                        <a:t>370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a:t>Geomean</a:t>
                      </a:r>
                    </a:p>
                    <a:p>
                      <a:pPr algn="r"/>
                      <a:r>
                        <a:rPr lang="en-US" sz="1000" b="1"/>
                        <a:t>24892</a:t>
                      </a: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endParaRPr lang="en-US" sz="1000" b="1" dirty="0"/>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376650665"/>
                  </a:ext>
                </a:extLst>
              </a:tr>
              <a:tr h="96520">
                <a:tc rowSpan="6">
                  <a:txBody>
                    <a:bodyPr/>
                    <a:lstStyle/>
                    <a:p>
                      <a:pPr algn="ctr"/>
                      <a:r>
                        <a:rPr lang="en-US" sz="1000" b="1" dirty="0">
                          <a:solidFill>
                            <a:schemeClr val="bg1"/>
                          </a:solidFill>
                        </a:rPr>
                        <a:t>Sim.</a:t>
                      </a:r>
                    </a:p>
                  </a:txBody>
                  <a:tcPr marL="0" marR="0" marT="0" marB="0" vert="vert270">
                    <a:solidFill>
                      <a:schemeClr val="accent1"/>
                    </a:solidFill>
                  </a:tcPr>
                </a:tc>
                <a:tc rowSpan="4">
                  <a:txBody>
                    <a:bodyPr/>
                    <a:lstStyle/>
                    <a:p>
                      <a:pPr algn="ctr"/>
                      <a:r>
                        <a:rPr lang="en-US" sz="1000" b="1" dirty="0">
                          <a:solidFill>
                            <a:schemeClr val="bg1"/>
                          </a:solidFill>
                        </a:rPr>
                        <a:t>Misc.</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LU32PEEng</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209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0.90</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209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175429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28619218"/>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mcml</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177</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1.17</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827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131234</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923977987"/>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stereovision2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1.17</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541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5965</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834564428"/>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hetero_placer</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1208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1.05</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1479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163320</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610288002"/>
                  </a:ext>
                </a:extLst>
              </a:tr>
              <a:tr h="0">
                <a:tc vMerge="1">
                  <a:txBody>
                    <a:bodyPr/>
                    <a:lstStyle/>
                    <a:p>
                      <a:endParaRPr lang="en-US" sz="800" dirty="0"/>
                    </a:p>
                  </a:txBody>
                  <a:tcPr marL="0" marR="0" marT="0" marB="0"/>
                </a:tc>
                <a:tc rowSpan="2">
                  <a:txBody>
                    <a:bodyPr/>
                    <a:lstStyle/>
                    <a:p>
                      <a:endParaRPr lang="en-US" sz="1000" dirty="0"/>
                    </a:p>
                  </a:txBody>
                  <a:tcPr marL="0" marR="0" marT="0" marB="0" vert="vert270">
                    <a:lnR w="12700" cap="flat" cmpd="sng" algn="ctr">
                      <a:solidFill>
                        <a:schemeClr val="bg1"/>
                      </a:solidFill>
                      <a:prstDash val="solid"/>
                      <a:round/>
                      <a:headEnd type="none" w="med" len="med"/>
                      <a:tailEnd type="none" w="med" len="med"/>
                    </a:lnR>
                    <a:solidFill>
                      <a:srgbClr val="92D050"/>
                    </a:solidFill>
                  </a:tcPr>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92D050"/>
                    </a:solidFill>
                  </a:tcPr>
                </a:tc>
                <a:tc rowSpan="2">
                  <a:txBody>
                    <a:bodyPr/>
                    <a:lstStyle/>
                    <a:p>
                      <a:pPr algn="r"/>
                      <a:r>
                        <a:rPr lang="en-US" sz="1000" b="1"/>
                        <a:t>Geomean</a:t>
                      </a:r>
                    </a:p>
                    <a:p>
                      <a:pPr algn="r"/>
                      <a:r>
                        <a:rPr lang="en-US" sz="1000" b="1"/>
                        <a:t>244</a:t>
                      </a: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r>
                        <a:rPr lang="en-US" sz="1000" b="1" dirty="0"/>
                        <a:t>Median</a:t>
                      </a:r>
                    </a:p>
                    <a:p>
                      <a:pPr algn="r"/>
                      <a:r>
                        <a:rPr lang="en-US" sz="1000" b="1" dirty="0"/>
                        <a:t>1.11</a:t>
                      </a:r>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r>
                        <a:rPr lang="en-US" sz="1000" b="1" dirty="0"/>
                        <a:t>Geomean</a:t>
                      </a:r>
                    </a:p>
                    <a:p>
                      <a:pPr algn="r"/>
                      <a:r>
                        <a:rPr lang="en-US" sz="1000" b="1" dirty="0"/>
                        <a:t>610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r>
                        <a:rPr lang="en-US" sz="1000" b="1"/>
                        <a:t>Geomean</a:t>
                      </a:r>
                    </a:p>
                    <a:p>
                      <a:pPr algn="r"/>
                      <a:r>
                        <a:rPr lang="en-US" sz="1000" b="1"/>
                        <a:t>68817</a:t>
                      </a: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endParaRPr lang="en-US" sz="1000" b="1" dirty="0"/>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77888340"/>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92D050"/>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84007134"/>
                  </a:ext>
                </a:extLst>
              </a:tr>
            </a:tbl>
          </a:graphicData>
        </a:graphic>
      </p:graphicFrame>
      <p:graphicFrame>
        <p:nvGraphicFramePr>
          <p:cNvPr id="8" name="Table 7">
            <a:extLst>
              <a:ext uri="{FF2B5EF4-FFF2-40B4-BE49-F238E27FC236}">
                <a16:creationId xmlns:a16="http://schemas.microsoft.com/office/drawing/2014/main" id="{C98EDF36-2FB0-3D6D-75F7-2E8E8EF69C49}"/>
              </a:ext>
            </a:extLst>
          </p:cNvPr>
          <p:cNvGraphicFramePr/>
          <p:nvPr>
            <p:extLst>
              <p:ext uri="{D42A27DB-BD31-4B8C-83A1-F6EECF244321}">
                <p14:modId xmlns:p14="http://schemas.microsoft.com/office/powerpoint/2010/main" val="4183840046"/>
              </p:ext>
            </p:extLst>
          </p:nvPr>
        </p:nvGraphicFramePr>
        <p:xfrm>
          <a:off x="3250883" y="888999"/>
          <a:ext cx="5435915" cy="3810000"/>
        </p:xfrm>
        <a:graphic>
          <a:graphicData uri="http://schemas.openxmlformats.org/drawingml/2006/table">
            <a:tbl>
              <a:tblPr bandRow="1">
                <a:tableStyleId>{073A0DAA-6AF3-43AB-8588-CEC1D06C72B9}</a:tableStyleId>
              </a:tblPr>
              <a:tblGrid>
                <a:gridCol w="148644">
                  <a:extLst>
                    <a:ext uri="{9D8B030D-6E8A-4147-A177-3AD203B41FA5}">
                      <a16:colId xmlns:a16="http://schemas.microsoft.com/office/drawing/2014/main" val="1359377363"/>
                    </a:ext>
                  </a:extLst>
                </a:gridCol>
                <a:gridCol w="157261">
                  <a:extLst>
                    <a:ext uri="{9D8B030D-6E8A-4147-A177-3AD203B41FA5}">
                      <a16:colId xmlns:a16="http://schemas.microsoft.com/office/drawing/2014/main" val="1974660282"/>
                    </a:ext>
                  </a:extLst>
                </a:gridCol>
                <a:gridCol w="1092538">
                  <a:extLst>
                    <a:ext uri="{9D8B030D-6E8A-4147-A177-3AD203B41FA5}">
                      <a16:colId xmlns:a16="http://schemas.microsoft.com/office/drawing/2014/main" val="1347440235"/>
                    </a:ext>
                  </a:extLst>
                </a:gridCol>
                <a:gridCol w="836126">
                  <a:extLst>
                    <a:ext uri="{9D8B030D-6E8A-4147-A177-3AD203B41FA5}">
                      <a16:colId xmlns:a16="http://schemas.microsoft.com/office/drawing/2014/main" val="1195896725"/>
                    </a:ext>
                  </a:extLst>
                </a:gridCol>
                <a:gridCol w="735791">
                  <a:extLst>
                    <a:ext uri="{9D8B030D-6E8A-4147-A177-3AD203B41FA5}">
                      <a16:colId xmlns:a16="http://schemas.microsoft.com/office/drawing/2014/main" val="1303110215"/>
                    </a:ext>
                  </a:extLst>
                </a:gridCol>
                <a:gridCol w="893638">
                  <a:extLst>
                    <a:ext uri="{9D8B030D-6E8A-4147-A177-3AD203B41FA5}">
                      <a16:colId xmlns:a16="http://schemas.microsoft.com/office/drawing/2014/main" val="3049646153"/>
                    </a:ext>
                  </a:extLst>
                </a:gridCol>
                <a:gridCol w="836126">
                  <a:extLst>
                    <a:ext uri="{9D8B030D-6E8A-4147-A177-3AD203B41FA5}">
                      <a16:colId xmlns:a16="http://schemas.microsoft.com/office/drawing/2014/main" val="2427840975"/>
                    </a:ext>
                  </a:extLst>
                </a:gridCol>
                <a:gridCol w="735791">
                  <a:extLst>
                    <a:ext uri="{9D8B030D-6E8A-4147-A177-3AD203B41FA5}">
                      <a16:colId xmlns:a16="http://schemas.microsoft.com/office/drawing/2014/main" val="2368902981"/>
                    </a:ext>
                  </a:extLst>
                </a:gridCol>
              </a:tblGrid>
              <a:tr h="116163">
                <a:tc rowSpan="2" gridSpan="2">
                  <a:txBody>
                    <a:bodyPr/>
                    <a:lstStyle/>
                    <a:p>
                      <a:endParaRPr lang="en-US" sz="1000" dirty="0"/>
                    </a:p>
                  </a:txBody>
                  <a:tcPr marL="0" marR="0" marT="0" marB="0"/>
                </a:tc>
                <a:tc rowSpan="2" hMerge="1">
                  <a:txBody>
                    <a:bodyPr/>
                    <a:lstStyle/>
                    <a:p>
                      <a:endParaRPr lang="en-US" sz="800" dirty="0"/>
                    </a:p>
                  </a:txBody>
                  <a:tcPr marL="0" marR="0" marT="0" marB="0" vert="vert270"/>
                </a:tc>
                <a:tc>
                  <a:txBody>
                    <a:bodyPr/>
                    <a:lstStyle/>
                    <a:p>
                      <a:endParaRPr lang="en-US" sz="1000" dirty="0">
                        <a:solidFill>
                          <a:schemeClr val="bg1"/>
                        </a:solidFill>
                      </a:endParaRPr>
                    </a:p>
                  </a:txBody>
                  <a:tcPr marT="0" marB="0">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lang="en-US" sz="1000" b="1" dirty="0">
                          <a:solidFill>
                            <a:schemeClr val="bg1"/>
                          </a:solidFill>
                        </a:rPr>
                        <a:t>vs. VTR Fast</a:t>
                      </a:r>
                    </a:p>
                  </a:txBody>
                  <a:tcPr marT="0" marB="0">
                    <a:lnB w="12700" cap="flat" cmpd="sng" algn="ctr">
                      <a:solidFill>
                        <a:schemeClr val="bg1"/>
                      </a:solidFill>
                      <a:prstDash val="solid"/>
                      <a:round/>
                      <a:headEnd type="none" w="med" len="med"/>
                      <a:tailEnd type="none" w="med" len="med"/>
                    </a:lnB>
                    <a:solidFill>
                      <a:schemeClr val="accent1"/>
                    </a:solidFill>
                  </a:tcPr>
                </a:tc>
                <a:tc hMerge="1">
                  <a:txBody>
                    <a:bodyPr/>
                    <a:lstStyle/>
                    <a:p>
                      <a:endParaRPr lang="en-US" sz="800" dirty="0"/>
                    </a:p>
                  </a:txBody>
                  <a:tcPr marT="0" marB="0"/>
                </a:tc>
                <a:tc>
                  <a:txBody>
                    <a:bodyPr/>
                    <a:lstStyle/>
                    <a:p>
                      <a:pPr algn="ctr"/>
                      <a:r>
                        <a:rPr lang="en-US" sz="1000" b="1" dirty="0">
                          <a:solidFill>
                            <a:schemeClr val="bg1"/>
                          </a:solidFill>
                        </a:rPr>
                        <a:t>Iso-Quality</a:t>
                      </a:r>
                    </a:p>
                  </a:txBody>
                  <a:tcPr marT="0" marB="0">
                    <a:lnB w="12700" cap="flat" cmpd="sng" algn="ctr">
                      <a:solidFill>
                        <a:schemeClr val="bg1"/>
                      </a:solidFill>
                      <a:prstDash val="solid"/>
                      <a:round/>
                      <a:headEnd type="none" w="med" len="med"/>
                      <a:tailEnd type="none" w="med" len="med"/>
                    </a:lnB>
                    <a:solidFill>
                      <a:schemeClr val="accent1"/>
                    </a:solidFill>
                  </a:tcPr>
                </a:tc>
                <a:tc gridSpan="2">
                  <a:txBody>
                    <a:bodyPr/>
                    <a:lstStyle/>
                    <a:p>
                      <a:pPr algn="ctr"/>
                      <a:r>
                        <a:rPr lang="en-US" sz="1000" b="1" dirty="0">
                          <a:solidFill>
                            <a:schemeClr val="bg1"/>
                          </a:solidFill>
                        </a:rPr>
                        <a:t>vs. VTR Best</a:t>
                      </a:r>
                    </a:p>
                  </a:txBody>
                  <a:tcPr marT="0" marB="0">
                    <a:lnB w="12700" cap="flat" cmpd="sng" algn="ctr">
                      <a:solidFill>
                        <a:schemeClr val="bg1"/>
                      </a:solidFill>
                      <a:prstDash val="solid"/>
                      <a:round/>
                      <a:headEnd type="none" w="med" len="med"/>
                      <a:tailEnd type="none" w="med" len="med"/>
                    </a:lnB>
                    <a:solidFill>
                      <a:schemeClr val="accent1"/>
                    </a:solidFill>
                  </a:tcPr>
                </a:tc>
                <a:tc hMerge="1">
                  <a:txBody>
                    <a:bodyPr/>
                    <a:lstStyle/>
                    <a:p>
                      <a:endParaRPr lang="en-US" sz="800" dirty="0"/>
                    </a:p>
                  </a:txBody>
                  <a:tcPr marT="0" marB="0"/>
                </a:tc>
                <a:extLst>
                  <a:ext uri="{0D108BD9-81ED-4DB2-BD59-A6C34878D82A}">
                    <a16:rowId xmlns:a16="http://schemas.microsoft.com/office/drawing/2014/main" val="710048751"/>
                  </a:ext>
                </a:extLst>
              </a:tr>
              <a:tr h="137160">
                <a:tc gridSpan="2" vMerge="1">
                  <a:txBody>
                    <a:bodyPr/>
                    <a:lstStyle/>
                    <a:p>
                      <a:endParaRPr lang="en-US" sz="800" dirty="0"/>
                    </a:p>
                  </a:txBody>
                  <a:tcPr marL="0" marR="0" marT="0" marB="0"/>
                </a:tc>
                <a:tc hMerge="1" vMerge="1">
                  <a:txBody>
                    <a:bodyPr/>
                    <a:lstStyle/>
                    <a:p>
                      <a:endParaRPr lang="en-US" sz="800" dirty="0"/>
                    </a:p>
                  </a:txBody>
                  <a:tcPr marL="0" marR="0" marT="0" marB="0" vert="vert270">
                    <a:lnR w="12700" cap="flat" cmpd="sng" algn="ctr">
                      <a:solidFill>
                        <a:schemeClr val="bg1"/>
                      </a:solidFill>
                      <a:prstDash val="solid"/>
                      <a:round/>
                      <a:headEnd type="none" w="med" len="med"/>
                      <a:tailEnd type="none" w="med" len="med"/>
                    </a:lnR>
                  </a:tcPr>
                </a:tc>
                <a:tc>
                  <a:txBody>
                    <a:bodyPr/>
                    <a:lstStyle/>
                    <a:p>
                      <a:endParaRPr lang="en-US" sz="1000" b="1" dirty="0">
                        <a:solidFill>
                          <a:schemeClr val="bg1"/>
                        </a:solidFill>
                      </a:endParaRPr>
                    </a:p>
                    <a:p>
                      <a:r>
                        <a:rPr lang="en-US" sz="1000" b="1" dirty="0">
                          <a:solidFill>
                            <a:schemeClr val="bg1"/>
                          </a:solidFill>
                        </a:rPr>
                        <a:t>Benchmark</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a:solidFill>
                            <a:schemeClr val="bg1"/>
                          </a:solidFill>
                        </a:rPr>
                        <a:t>Systolic</a:t>
                      </a:r>
                    </a:p>
                    <a:p>
                      <a:pPr algn="r"/>
                      <a:r>
                        <a:rPr lang="en-US" sz="1000" b="1">
                          <a:solidFill>
                            <a:schemeClr val="bg1"/>
                          </a:solidFill>
                        </a:rPr>
                        <a:t>Speedup</a:t>
                      </a:r>
                      <a:endParaRPr lang="en-US" sz="1000" b="1" dirty="0">
                        <a:solidFill>
                          <a:schemeClr val="bg1"/>
                        </a:solidFill>
                      </a:endParaRP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a:solidFill>
                            <a:schemeClr val="bg1"/>
                          </a:solidFill>
                        </a:rPr>
                        <a:t>Relative</a:t>
                      </a:r>
                    </a:p>
                    <a:p>
                      <a:pPr algn="r"/>
                      <a:r>
                        <a:rPr lang="en-US" sz="1000" b="1">
                          <a:solidFill>
                            <a:schemeClr val="bg1"/>
                          </a:solidFill>
                        </a:rPr>
                        <a:t>Quality</a:t>
                      </a:r>
                      <a:endParaRPr lang="en-US" sz="1000" b="1" dirty="0">
                        <a:solidFill>
                          <a:schemeClr val="bg1"/>
                        </a:solidFill>
                      </a:endParaRPr>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dirty="0">
                          <a:solidFill>
                            <a:schemeClr val="bg1"/>
                          </a:solidFill>
                        </a:rPr>
                        <a:t>Systolic Speedup</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a:solidFill>
                            <a:schemeClr val="bg1"/>
                          </a:solidFill>
                        </a:rPr>
                        <a:t>Systolic</a:t>
                      </a:r>
                    </a:p>
                    <a:p>
                      <a:pPr algn="r"/>
                      <a:r>
                        <a:rPr lang="en-US" sz="1000" b="1">
                          <a:solidFill>
                            <a:schemeClr val="bg1"/>
                          </a:solidFill>
                        </a:rPr>
                        <a:t>Speedup</a:t>
                      </a:r>
                      <a:endParaRPr lang="en-US" sz="1000" b="1" dirty="0">
                        <a:solidFill>
                          <a:schemeClr val="bg1"/>
                        </a:solidFill>
                      </a:endParaRPr>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r"/>
                      <a:r>
                        <a:rPr lang="en-US" sz="1000" b="1">
                          <a:solidFill>
                            <a:schemeClr val="bg1"/>
                          </a:solidFill>
                        </a:rPr>
                        <a:t>Relative</a:t>
                      </a:r>
                    </a:p>
                    <a:p>
                      <a:pPr algn="r"/>
                      <a:r>
                        <a:rPr lang="en-US" sz="1000" b="1">
                          <a:solidFill>
                            <a:schemeClr val="bg1"/>
                          </a:solidFill>
                        </a:rPr>
                        <a:t>Quality</a:t>
                      </a:r>
                      <a:endParaRPr lang="en-US" sz="1000" b="1" dirty="0">
                        <a:solidFill>
                          <a:schemeClr val="bg1"/>
                        </a:solidFill>
                      </a:endParaRPr>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extLst>
                  <a:ext uri="{0D108BD9-81ED-4DB2-BD59-A6C34878D82A}">
                    <a16:rowId xmlns:a16="http://schemas.microsoft.com/office/drawing/2014/main" val="2485140365"/>
                  </a:ext>
                </a:extLst>
              </a:tr>
              <a:tr h="137160">
                <a:tc rowSpan="15">
                  <a:txBody>
                    <a:bodyPr/>
                    <a:lstStyle/>
                    <a:p>
                      <a:pPr algn="ctr"/>
                      <a:r>
                        <a:rPr lang="en-US" sz="1000" b="1" dirty="0">
                          <a:solidFill>
                            <a:schemeClr val="bg1"/>
                          </a:solidFill>
                        </a:rPr>
                        <a:t>Versal</a:t>
                      </a:r>
                    </a:p>
                  </a:txBody>
                  <a:tcPr marL="0" marR="0" marT="0" marB="0" vert="vert270">
                    <a:solidFill>
                      <a:schemeClr val="accent1"/>
                    </a:solidFill>
                  </a:tcPr>
                </a:tc>
                <a:tc rowSpan="6">
                  <a:txBody>
                    <a:bodyPr/>
                    <a:lstStyle/>
                    <a:p>
                      <a:pPr algn="ctr"/>
                      <a:r>
                        <a:rPr lang="en-US" sz="1000" b="1" dirty="0">
                          <a:solidFill>
                            <a:schemeClr val="bg1"/>
                          </a:solidFill>
                        </a:rPr>
                        <a:t>Rosetta</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update_knn1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212</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1.26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1460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13426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0.83</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4125265815"/>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update_knn2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185</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1.14</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657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11519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0.81</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040464476"/>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data_1_4_2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1.15</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392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47123</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0.89</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512828907"/>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dotProduct_1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1.06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287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5601</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0.95</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214218994"/>
                  </a:ext>
                </a:extLst>
              </a:tr>
              <a:tr h="137160">
                <a:tc vMerge="1">
                  <a:txBody>
                    <a:bodyPr/>
                    <a:lstStyle/>
                    <a:p>
                      <a:endParaRPr lang="en-US" sz="800"/>
                    </a:p>
                  </a:txBody>
                  <a:tcPr marL="0" marR="0" marT="0" marB="0"/>
                </a:tc>
                <a:tc vMerge="1">
                  <a:txBody>
                    <a:bodyPr/>
                    <a:lstStyle/>
                    <a:p>
                      <a:pPr algn="ctr"/>
                      <a:endParaRPr lang="en-US" sz="800" b="1" dirty="0"/>
                    </a:p>
                  </a:txBody>
                  <a:tcPr marL="0" marR="0" marT="0" marB="0" vert="vert270"/>
                </a:tc>
                <a:tc>
                  <a:txBody>
                    <a:bodyPr/>
                    <a:lstStyle/>
                    <a:p>
                      <a:r>
                        <a:rPr lang="en-US" sz="1000" dirty="0"/>
                        <a:t>rasterization_m</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106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1.06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370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6514</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0.96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95413817"/>
                  </a:ext>
                </a:extLst>
              </a:tr>
              <a:tr h="137160">
                <a:tc vMerge="1">
                  <a:txBody>
                    <a:bodyPr/>
                    <a:lstStyle/>
                    <a:p>
                      <a:endParaRPr lang="en-US" sz="800" dirty="0"/>
                    </a:p>
                  </a:txBody>
                  <a:tcPr marL="0" marR="0" marT="0" marB="0"/>
                </a:tc>
                <a:tc vMerge="1">
                  <a:txBody>
                    <a:bodyPr/>
                    <a:lstStyle/>
                    <a:p>
                      <a:pPr algn="ctr"/>
                      <a:endParaRPr lang="en-US" sz="800" b="1" dirty="0"/>
                    </a:p>
                  </a:txBody>
                  <a:tcPr marL="0" marR="0" marT="0" marB="0" vert="vert270"/>
                </a:tc>
                <a:tc>
                  <a:txBody>
                    <a:bodyPr/>
                    <a:lstStyle/>
                    <a:p>
                      <a:r>
                        <a:rPr lang="en-US" sz="1000" dirty="0"/>
                        <a:t>zculling_bot</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1.05</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315</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39086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0.91</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4026455580"/>
                  </a:ext>
                </a:extLst>
              </a:tr>
              <a:tr h="137160">
                <a:tc vMerge="1">
                  <a:txBody>
                    <a:bodyPr/>
                    <a:lstStyle/>
                    <a:p>
                      <a:endParaRPr lang="en-US" sz="800" dirty="0"/>
                    </a:p>
                  </a:txBody>
                  <a:tcPr marL="0" marR="0" marT="0" marB="0"/>
                </a:tc>
                <a:tc rowSpan="8">
                  <a:txBody>
                    <a:bodyPr/>
                    <a:lstStyle/>
                    <a:p>
                      <a:pPr algn="ctr"/>
                      <a:r>
                        <a:rPr lang="en-US" sz="1000" b="1" dirty="0">
                          <a:solidFill>
                            <a:schemeClr val="bg1"/>
                          </a:solidFill>
                        </a:rPr>
                        <a:t>VTR</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arm_core</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371</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1.16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2172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245045</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0.82</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712014359"/>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bgm</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106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1.00</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175</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7918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0.97</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230366818"/>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blob_merge</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159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1.20</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1612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97478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0.88</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673708044"/>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mkSMAdapter4B</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0.96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4833</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0.90</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4235446540"/>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or1200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199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1.02</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411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165548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0.92</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741033593"/>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raygentop</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0.96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70467</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0.89</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3220935951"/>
                  </a:ext>
                </a:extLst>
              </a:tr>
              <a:tr h="137160">
                <a:tc vMerge="1">
                  <a:txBody>
                    <a:bodyPr/>
                    <a:lstStyle/>
                    <a:p>
                      <a:endParaRPr lang="en-US" sz="800"/>
                    </a:p>
                  </a:txBody>
                  <a:tcPr marL="0" marR="0" marT="0" marB="0"/>
                </a:tc>
                <a:tc vMerge="1">
                  <a:txBody>
                    <a:bodyPr/>
                    <a:lstStyle/>
                    <a:p>
                      <a:endParaRPr lang="en-US" sz="800" dirty="0"/>
                    </a:p>
                  </a:txBody>
                  <a:tcPr marL="0" marR="0" marT="0" marB="0" vert="vert270"/>
                </a:tc>
                <a:tc>
                  <a:txBody>
                    <a:bodyPr/>
                    <a:lstStyle/>
                    <a:p>
                      <a:r>
                        <a:rPr lang="en-US" sz="1000" dirty="0"/>
                        <a:t>sha</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26</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1.07</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dirty="0"/>
                        <a:t>144</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2304</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tc>
                  <a:txBody>
                    <a:bodyPr/>
                    <a:lstStyle/>
                    <a:p>
                      <a:pPr algn="r"/>
                      <a:r>
                        <a:rPr lang="en-US" sz="1000"/>
                        <a:t>0.92</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2379337277"/>
                  </a:ext>
                </a:extLst>
              </a:tr>
              <a:tr h="13716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stereovision0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a:t>238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a:t>1.01</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dirty="0"/>
                        <a:t>318</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a:t>137358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tc>
                  <a:txBody>
                    <a:bodyPr/>
                    <a:lstStyle/>
                    <a:p>
                      <a:pPr algn="r"/>
                      <a:r>
                        <a:rPr lang="en-US" sz="1000"/>
                        <a:t>0.81</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CD1"/>
                    </a:solidFill>
                  </a:tcPr>
                </a:tc>
                <a:extLst>
                  <a:ext uri="{0D108BD9-81ED-4DB2-BD59-A6C34878D82A}">
                    <a16:rowId xmlns:a16="http://schemas.microsoft.com/office/drawing/2014/main" val="166131240"/>
                  </a:ext>
                </a:extLst>
              </a:tr>
              <a:tr h="187312">
                <a:tc vMerge="1">
                  <a:txBody>
                    <a:bodyPr/>
                    <a:lstStyle/>
                    <a:p>
                      <a:endParaRPr lang="en-US" sz="800" dirty="0"/>
                    </a:p>
                  </a:txBody>
                  <a:tcPr marL="0" marR="0" marT="0" marB="0"/>
                </a:tc>
                <a:tc>
                  <a:txBody>
                    <a:bodyPr/>
                    <a:lstStyle/>
                    <a:p>
                      <a:endParaRPr lang="en-US" sz="1000" dirty="0"/>
                    </a:p>
                  </a:txBody>
                  <a:tcPr marL="0" marR="0" marT="0" marB="0" vert="vert270">
                    <a:lnR w="12700" cap="flat" cmpd="sng" algn="ctr">
                      <a:solidFill>
                        <a:schemeClr val="bg1"/>
                      </a:solidFill>
                      <a:prstDash val="solid"/>
                      <a:round/>
                      <a:headEnd type="none" w="med" len="med"/>
                      <a:tailEnd type="none" w="med" len="med"/>
                    </a:lnR>
                    <a:solidFill>
                      <a:srgbClr val="92D050"/>
                    </a:solidFill>
                  </a:tcPr>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a:t>Geomean</a:t>
                      </a:r>
                    </a:p>
                    <a:p>
                      <a:pPr algn="r"/>
                      <a:r>
                        <a:rPr lang="en-US" sz="1000" b="1"/>
                        <a:t>118</a:t>
                      </a:r>
                      <a:endParaRPr lang="en-US" sz="1000" b="1"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a:t>Median</a:t>
                      </a:r>
                    </a:p>
                    <a:p>
                      <a:pPr algn="r"/>
                      <a:r>
                        <a:rPr lang="en-US" sz="1000" b="1"/>
                        <a:t>1.06</a:t>
                      </a:r>
                      <a:endParaRPr lang="en-US" sz="1000" b="1"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dirty="0"/>
                        <a:t>Geomean</a:t>
                      </a:r>
                    </a:p>
                    <a:p>
                      <a:pPr algn="r"/>
                      <a:r>
                        <a:rPr lang="en-US" sz="1000" b="1" dirty="0"/>
                        <a:t>370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r"/>
                      <a:r>
                        <a:rPr lang="en-US" sz="1000" b="1"/>
                        <a:t>Geomean</a:t>
                      </a:r>
                    </a:p>
                    <a:p>
                      <a:pPr algn="r"/>
                      <a:r>
                        <a:rPr lang="en-US" sz="1000" b="1"/>
                        <a:t>24892</a:t>
                      </a: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r"/>
                      <a:r>
                        <a:rPr lang="en-US" sz="1000" b="1"/>
                        <a:t>Median</a:t>
                      </a:r>
                    </a:p>
                    <a:p>
                      <a:pPr algn="r"/>
                      <a:r>
                        <a:rPr lang="en-US" sz="1000" b="1"/>
                        <a:t>0.90</a:t>
                      </a:r>
                      <a:endParaRPr lang="en-US" sz="1000" b="1" dirty="0"/>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376650665"/>
                  </a:ext>
                </a:extLst>
              </a:tr>
              <a:tr h="96520">
                <a:tc rowSpan="6">
                  <a:txBody>
                    <a:bodyPr/>
                    <a:lstStyle/>
                    <a:p>
                      <a:pPr algn="ctr"/>
                      <a:r>
                        <a:rPr lang="en-US" sz="1000" b="1" dirty="0">
                          <a:solidFill>
                            <a:schemeClr val="bg1"/>
                          </a:solidFill>
                        </a:rPr>
                        <a:t>Sim.</a:t>
                      </a:r>
                    </a:p>
                  </a:txBody>
                  <a:tcPr marL="0" marR="0" marT="0" marB="0" vert="vert270">
                    <a:solidFill>
                      <a:schemeClr val="accent1"/>
                    </a:solidFill>
                  </a:tcPr>
                </a:tc>
                <a:tc rowSpan="4">
                  <a:txBody>
                    <a:bodyPr/>
                    <a:lstStyle/>
                    <a:p>
                      <a:pPr algn="ctr"/>
                      <a:r>
                        <a:rPr lang="en-US" sz="1000" b="1" dirty="0">
                          <a:solidFill>
                            <a:schemeClr val="bg1"/>
                          </a:solidFill>
                        </a:rPr>
                        <a:t>Misc.</a:t>
                      </a:r>
                    </a:p>
                  </a:txBody>
                  <a:tcPr marL="0" marR="0" marT="0" marB="0" vert="vert270">
                    <a:lnR w="12700" cap="flat" cmpd="sng" algn="ctr">
                      <a:solidFill>
                        <a:schemeClr val="bg1"/>
                      </a:solidFill>
                      <a:prstDash val="solid"/>
                      <a:round/>
                      <a:headEnd type="none" w="med" len="med"/>
                      <a:tailEnd type="none" w="med" len="med"/>
                    </a:lnR>
                    <a:solidFill>
                      <a:schemeClr val="accent5"/>
                    </a:solidFill>
                  </a:tcPr>
                </a:tc>
                <a:tc>
                  <a:txBody>
                    <a:bodyPr/>
                    <a:lstStyle/>
                    <a:p>
                      <a:r>
                        <a:rPr lang="en-US" sz="1000" dirty="0"/>
                        <a:t>LU32PEEng</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209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0.90</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209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175429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0.71</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28619218"/>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mcml</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177</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1.17</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dirty="0"/>
                        <a:t>827</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131234</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tc>
                  <a:txBody>
                    <a:bodyPr/>
                    <a:lstStyle/>
                    <a:p>
                      <a:pPr algn="r"/>
                      <a:r>
                        <a:rPr lang="en-US" sz="1000"/>
                        <a:t>0.91</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923977987"/>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stereovision2</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79</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1.17</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541</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5965</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0.84</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3834564428"/>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r>
                        <a:rPr lang="en-US" sz="1000" dirty="0"/>
                        <a:t>hetero_placer</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1208</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1.05</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dirty="0"/>
                        <a:t>1479</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163320</a:t>
                      </a:r>
                      <a:endParaRPr lang="en-US" sz="1000" dirty="0"/>
                    </a:p>
                  </a:txBody>
                  <a:tcPr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tc>
                  <a:txBody>
                    <a:bodyPr/>
                    <a:lstStyle/>
                    <a:p>
                      <a:pPr algn="r"/>
                      <a:r>
                        <a:rPr lang="en-US" sz="1000"/>
                        <a:t>0.76</a:t>
                      </a:r>
                      <a:endParaRPr lang="en-US" sz="1000" dirty="0"/>
                    </a:p>
                  </a:txBody>
                  <a:tcPr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610288002"/>
                  </a:ext>
                </a:extLst>
              </a:tr>
              <a:tr h="0">
                <a:tc vMerge="1">
                  <a:txBody>
                    <a:bodyPr/>
                    <a:lstStyle/>
                    <a:p>
                      <a:endParaRPr lang="en-US" sz="800" dirty="0"/>
                    </a:p>
                  </a:txBody>
                  <a:tcPr marL="0" marR="0" marT="0" marB="0"/>
                </a:tc>
                <a:tc rowSpan="2">
                  <a:txBody>
                    <a:bodyPr/>
                    <a:lstStyle/>
                    <a:p>
                      <a:endParaRPr lang="en-US" sz="1000" dirty="0"/>
                    </a:p>
                  </a:txBody>
                  <a:tcPr marL="0" marR="0" marT="0" marB="0" vert="vert270">
                    <a:lnR w="12700" cap="flat" cmpd="sng" algn="ctr">
                      <a:solidFill>
                        <a:schemeClr val="bg1"/>
                      </a:solidFill>
                      <a:prstDash val="solid"/>
                      <a:round/>
                      <a:headEnd type="none" w="med" len="med"/>
                      <a:tailEnd type="none" w="med" len="med"/>
                    </a:lnR>
                    <a:solidFill>
                      <a:srgbClr val="92D050"/>
                    </a:solidFill>
                  </a:tcPr>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92D050"/>
                    </a:solidFill>
                  </a:tcPr>
                </a:tc>
                <a:tc rowSpan="2">
                  <a:txBody>
                    <a:bodyPr/>
                    <a:lstStyle/>
                    <a:p>
                      <a:pPr algn="r"/>
                      <a:r>
                        <a:rPr lang="en-US" sz="1000" b="1"/>
                        <a:t>Geomean</a:t>
                      </a:r>
                    </a:p>
                    <a:p>
                      <a:pPr algn="r"/>
                      <a:r>
                        <a:rPr lang="en-US" sz="1000" b="1"/>
                        <a:t>244</a:t>
                      </a: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r>
                        <a:rPr lang="en-US" sz="1000" b="1" dirty="0"/>
                        <a:t>Median</a:t>
                      </a:r>
                    </a:p>
                    <a:p>
                      <a:pPr algn="r"/>
                      <a:r>
                        <a:rPr lang="en-US" sz="1000" b="1" dirty="0"/>
                        <a:t>1.11</a:t>
                      </a:r>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r>
                        <a:rPr lang="en-US" sz="1000" b="1" dirty="0"/>
                        <a:t>Geomean</a:t>
                      </a:r>
                    </a:p>
                    <a:p>
                      <a:pPr algn="r"/>
                      <a:r>
                        <a:rPr lang="en-US" sz="1000" b="1" dirty="0"/>
                        <a:t>610</a:t>
                      </a:r>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r>
                        <a:rPr lang="en-US" sz="1000" b="1"/>
                        <a:t>Geomean</a:t>
                      </a:r>
                    </a:p>
                    <a:p>
                      <a:pPr algn="r"/>
                      <a:r>
                        <a:rPr lang="en-US" sz="1000" b="1"/>
                        <a:t>68817</a:t>
                      </a:r>
                      <a:endParaRPr lang="en-US" sz="1000" b="1" dirty="0"/>
                    </a:p>
                  </a:txBody>
                  <a:tcPr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a:txBody>
                    <a:bodyPr/>
                    <a:lstStyle/>
                    <a:p>
                      <a:pPr algn="r"/>
                      <a:r>
                        <a:rPr lang="en-US" sz="1000" b="1" dirty="0"/>
                        <a:t>Median</a:t>
                      </a:r>
                    </a:p>
                    <a:p>
                      <a:pPr algn="r"/>
                      <a:r>
                        <a:rPr lang="en-US" sz="1000" b="1" dirty="0"/>
                        <a:t>0.80</a:t>
                      </a:r>
                    </a:p>
                  </a:txBody>
                  <a:tcPr marT="0" marB="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77888340"/>
                  </a:ext>
                </a:extLst>
              </a:tr>
              <a:tr h="0">
                <a:tc vMerge="1">
                  <a:txBody>
                    <a:bodyPr/>
                    <a:lstStyle/>
                    <a:p>
                      <a:endParaRPr lang="en-US" sz="800" dirty="0"/>
                    </a:p>
                  </a:txBody>
                  <a:tcPr marL="0" marR="0" marT="0" marB="0"/>
                </a:tc>
                <a:tc vMerge="1">
                  <a:txBody>
                    <a:bodyPr/>
                    <a:lstStyle/>
                    <a:p>
                      <a:endParaRPr lang="en-US" sz="800" dirty="0"/>
                    </a:p>
                  </a:txBody>
                  <a:tcPr marL="0" marR="0" marT="0" marB="0" vert="vert270"/>
                </a:tc>
                <a:tc>
                  <a:txBody>
                    <a:bodyPr/>
                    <a:lstStyle/>
                    <a:p>
                      <a:endParaRPr lang="en-US" sz="1000" dirty="0"/>
                    </a:p>
                  </a:txBody>
                  <a:tcPr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tc vMerge="1">
                  <a:txBody>
                    <a:bodyPr/>
                    <a:lstStyle/>
                    <a:p>
                      <a:endParaRPr lang="en-US" sz="8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7EA"/>
                    </a:solidFill>
                  </a:tcPr>
                </a:tc>
                <a:extLst>
                  <a:ext uri="{0D108BD9-81ED-4DB2-BD59-A6C34878D82A}">
                    <a16:rowId xmlns:a16="http://schemas.microsoft.com/office/drawing/2014/main" val="284007134"/>
                  </a:ext>
                </a:extLst>
              </a:tr>
            </a:tbl>
          </a:graphicData>
        </a:graphic>
      </p:graphicFrame>
      <p:sp>
        <p:nvSpPr>
          <p:cNvPr id="2" name="Title 1">
            <a:extLst>
              <a:ext uri="{FF2B5EF4-FFF2-40B4-BE49-F238E27FC236}">
                <a16:creationId xmlns:a16="http://schemas.microsoft.com/office/drawing/2014/main" id="{CE21AA6E-260E-EC83-EA46-D0EAE7BCBF4B}"/>
              </a:ext>
            </a:extLst>
          </p:cNvPr>
          <p:cNvSpPr>
            <a:spLocks noGrp="1"/>
          </p:cNvSpPr>
          <p:nvPr>
            <p:ph type="title"/>
          </p:nvPr>
        </p:nvSpPr>
        <p:spPr>
          <a:xfrm>
            <a:off x="310152" y="65243"/>
            <a:ext cx="8229600" cy="693605"/>
          </a:xfrm>
        </p:spPr>
        <p:txBody>
          <a:bodyPr/>
          <a:lstStyle/>
          <a:p>
            <a:r>
              <a:rPr lang="en-US" dirty="0"/>
              <a:t>Systolic Speedup and Relative Quality</a:t>
            </a:r>
          </a:p>
        </p:txBody>
      </p:sp>
      <p:sp>
        <p:nvSpPr>
          <p:cNvPr id="3" name="Slide Number Placeholder 1">
            <a:extLst>
              <a:ext uri="{FF2B5EF4-FFF2-40B4-BE49-F238E27FC236}">
                <a16:creationId xmlns:a16="http://schemas.microsoft.com/office/drawing/2014/main" id="{A8E77EE5-4598-C820-2D42-30FF4430DE85}"/>
              </a:ext>
            </a:extLst>
          </p:cNvPr>
          <p:cNvSpPr>
            <a:spLocks noGrp="1"/>
          </p:cNvSpPr>
          <p:nvPr>
            <p:ph type="sldNum" sz="quarter" idx="12"/>
          </p:nvPr>
        </p:nvSpPr>
        <p:spPr>
          <a:xfrm>
            <a:off x="6553200" y="4698999"/>
            <a:ext cx="2133600" cy="273844"/>
          </a:xfrm>
        </p:spPr>
        <p:txBody>
          <a:bodyPr/>
          <a:lstStyle/>
          <a:p>
            <a:r>
              <a:rPr lang="en-US" dirty="0"/>
              <a:t>FPGA ‘26 | </a:t>
            </a:r>
            <a:fld id="{8A758EFE-665F-4341-B5B8-2DAEADA52F6C}" type="slidenum">
              <a:rPr lang="en-US" smtClean="0"/>
              <a:pPr/>
              <a:t>24</a:t>
            </a:fld>
            <a:endParaRPr lang="en-US" dirty="0"/>
          </a:p>
        </p:txBody>
      </p:sp>
      <p:sp>
        <p:nvSpPr>
          <p:cNvPr id="11" name="Content Placeholder 3">
            <a:extLst>
              <a:ext uri="{FF2B5EF4-FFF2-40B4-BE49-F238E27FC236}">
                <a16:creationId xmlns:a16="http://schemas.microsoft.com/office/drawing/2014/main" id="{45173B40-C4B2-E54A-6611-B08D0B82B347}"/>
              </a:ext>
            </a:extLst>
          </p:cNvPr>
          <p:cNvSpPr>
            <a:spLocks noGrp="1"/>
          </p:cNvSpPr>
          <p:nvPr>
            <p:ph sz="half" idx="1"/>
          </p:nvPr>
        </p:nvSpPr>
        <p:spPr>
          <a:xfrm>
            <a:off x="310152" y="888999"/>
            <a:ext cx="2884813" cy="3489722"/>
          </a:xfrm>
        </p:spPr>
        <p:txBody>
          <a:bodyPr>
            <a:normAutofit/>
          </a:bodyPr>
          <a:lstStyle/>
          <a:p>
            <a:r>
              <a:rPr lang="en-US" sz="1600" dirty="0">
                <a:solidFill>
                  <a:schemeClr val="accent6">
                    <a:lumMod val="50000"/>
                  </a:schemeClr>
                </a:solidFill>
              </a:rPr>
              <a:t>Results Table:</a:t>
            </a:r>
          </a:p>
          <a:p>
            <a:pPr lvl="1"/>
            <a:r>
              <a:rPr lang="en-US" sz="1200" dirty="0">
                <a:solidFill>
                  <a:schemeClr val="accent6">
                    <a:lumMod val="50000"/>
                  </a:schemeClr>
                </a:solidFill>
              </a:rPr>
              <a:t>Systolic speedup vs VTR</a:t>
            </a:r>
          </a:p>
          <a:p>
            <a:pPr lvl="1"/>
            <a:r>
              <a:rPr lang="en-US" sz="1200" dirty="0">
                <a:solidFill>
                  <a:schemeClr val="accent6">
                    <a:lumMod val="50000"/>
                  </a:schemeClr>
                </a:solidFill>
              </a:rPr>
              <a:t>Systolic Fmax achieved vs VTR</a:t>
            </a:r>
          </a:p>
          <a:p>
            <a:pPr marL="457200" lvl="1" indent="0">
              <a:buNone/>
            </a:pPr>
            <a:endParaRPr lang="en-US" sz="1200" dirty="0">
              <a:solidFill>
                <a:schemeClr val="accent6">
                  <a:lumMod val="50000"/>
                </a:schemeClr>
              </a:solidFill>
            </a:endParaRPr>
          </a:p>
          <a:p>
            <a:r>
              <a:rPr lang="en-US" sz="1600" dirty="0">
                <a:solidFill>
                  <a:schemeClr val="accent6">
                    <a:lumMod val="50000"/>
                  </a:schemeClr>
                </a:solidFill>
              </a:rPr>
              <a:t>Systolic Runtimes:</a:t>
            </a:r>
          </a:p>
          <a:p>
            <a:pPr lvl="1"/>
            <a:r>
              <a:rPr lang="en-US" sz="1200" dirty="0">
                <a:solidFill>
                  <a:schemeClr val="accent6">
                    <a:lumMod val="50000"/>
                  </a:schemeClr>
                </a:solidFill>
              </a:rPr>
              <a:t>0.4 ms (Versal)</a:t>
            </a:r>
          </a:p>
          <a:p>
            <a:pPr lvl="1"/>
            <a:r>
              <a:rPr lang="en-US" sz="1200" dirty="0">
                <a:solidFill>
                  <a:schemeClr val="accent6">
                    <a:lumMod val="50000"/>
                  </a:schemeClr>
                </a:solidFill>
              </a:rPr>
              <a:t>4.9 ms (Large Simulation)</a:t>
            </a:r>
          </a:p>
          <a:p>
            <a:pPr marL="457200" lvl="1" indent="0">
              <a:buNone/>
            </a:pPr>
            <a:endParaRPr lang="en-US" sz="1200" dirty="0">
              <a:solidFill>
                <a:schemeClr val="accent6">
                  <a:lumMod val="50000"/>
                </a:schemeClr>
              </a:solidFill>
            </a:endParaRPr>
          </a:p>
          <a:p>
            <a:r>
              <a:rPr lang="en-US" sz="1600" dirty="0">
                <a:solidFill>
                  <a:schemeClr val="accent6">
                    <a:lumMod val="50000"/>
                  </a:schemeClr>
                </a:solidFill>
              </a:rPr>
              <a:t>VTR Runtimes:</a:t>
            </a:r>
          </a:p>
          <a:p>
            <a:pPr lvl="1"/>
            <a:r>
              <a:rPr lang="en-US" sz="1200" dirty="0">
                <a:solidFill>
                  <a:schemeClr val="accent6">
                    <a:lumMod val="50000"/>
                  </a:schemeClr>
                </a:solidFill>
              </a:rPr>
              <a:t>See paper</a:t>
            </a:r>
          </a:p>
          <a:p>
            <a:pPr marL="0" indent="0">
              <a:buNone/>
            </a:pPr>
            <a:endParaRPr lang="en-US" sz="1600" dirty="0"/>
          </a:p>
        </p:txBody>
      </p:sp>
      <p:sp>
        <p:nvSpPr>
          <p:cNvPr id="9" name="Rectangle 8">
            <a:extLst>
              <a:ext uri="{FF2B5EF4-FFF2-40B4-BE49-F238E27FC236}">
                <a16:creationId xmlns:a16="http://schemas.microsoft.com/office/drawing/2014/main" id="{04E535DC-A2EE-F36F-F42F-E313BB6DA3F1}"/>
              </a:ext>
            </a:extLst>
          </p:cNvPr>
          <p:cNvSpPr/>
          <p:nvPr/>
        </p:nvSpPr>
        <p:spPr>
          <a:xfrm>
            <a:off x="3250883" y="3784600"/>
            <a:ext cx="5435915" cy="9143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3244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9557B2-2868-09EC-B7F5-BAED3174D66C}"/>
              </a:ext>
            </a:extLst>
          </p:cNvPr>
          <p:cNvSpPr>
            <a:spLocks noGrp="1"/>
          </p:cNvSpPr>
          <p:nvPr>
            <p:ph type="sldNum" sz="quarter" idx="12"/>
          </p:nvPr>
        </p:nvSpPr>
        <p:spPr/>
        <p:txBody>
          <a:bodyPr/>
          <a:lstStyle/>
          <a:p>
            <a:r>
              <a:rPr lang="en-US" dirty="0"/>
              <a:t>FPGA ‘26 | </a:t>
            </a:r>
            <a:fld id="{8A758EFE-665F-4341-B5B8-2DAEADA52F6C}" type="slidenum">
              <a:rPr lang="en-US" smtClean="0"/>
              <a:pPr/>
              <a:t>25</a:t>
            </a:fld>
            <a:endParaRPr lang="en-US" dirty="0"/>
          </a:p>
        </p:txBody>
      </p:sp>
      <p:sp>
        <p:nvSpPr>
          <p:cNvPr id="3" name="Title 2">
            <a:extLst>
              <a:ext uri="{FF2B5EF4-FFF2-40B4-BE49-F238E27FC236}">
                <a16:creationId xmlns:a16="http://schemas.microsoft.com/office/drawing/2014/main" id="{4815EA9E-B347-5CF9-8067-28791E3AA395}"/>
              </a:ext>
            </a:extLst>
          </p:cNvPr>
          <p:cNvSpPr>
            <a:spLocks noGrp="1"/>
          </p:cNvSpPr>
          <p:nvPr>
            <p:ph type="title"/>
          </p:nvPr>
        </p:nvSpPr>
        <p:spPr/>
        <p:txBody>
          <a:bodyPr/>
          <a:lstStyle/>
          <a:p>
            <a:r>
              <a:rPr lang="en-US" dirty="0"/>
              <a:t>Table of Contents</a:t>
            </a:r>
          </a:p>
        </p:txBody>
      </p:sp>
      <p:sp>
        <p:nvSpPr>
          <p:cNvPr id="5" name="Content Placeholder 3">
            <a:extLst>
              <a:ext uri="{FF2B5EF4-FFF2-40B4-BE49-F238E27FC236}">
                <a16:creationId xmlns:a16="http://schemas.microsoft.com/office/drawing/2014/main" id="{3521E136-C80F-B618-76CF-5D6B5291F4C1}"/>
              </a:ext>
            </a:extLst>
          </p:cNvPr>
          <p:cNvSpPr txBox="1">
            <a:spLocks/>
          </p:cNvSpPr>
          <p:nvPr/>
        </p:nvSpPr>
        <p:spPr>
          <a:xfrm>
            <a:off x="457199" y="1016001"/>
            <a:ext cx="7890933" cy="3578622"/>
          </a:xfrm>
          <a:prstGeom prst="rect">
            <a:avLst/>
          </a:prstGeom>
        </p:spPr>
        <p:txBody>
          <a:bodyPr>
            <a:normAutofit/>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solidFill>
                  <a:schemeClr val="accent6">
                    <a:lumMod val="60000"/>
                    <a:lumOff val="40000"/>
                  </a:schemeClr>
                </a:solidFill>
              </a:rPr>
              <a:t>Motivation</a:t>
            </a:r>
          </a:p>
          <a:p>
            <a:r>
              <a:rPr lang="en-US" sz="2000" dirty="0">
                <a:solidFill>
                  <a:schemeClr val="accent6">
                    <a:lumMod val="60000"/>
                    <a:lumOff val="40000"/>
                  </a:schemeClr>
                </a:solidFill>
              </a:rPr>
              <a:t>Background</a:t>
            </a:r>
          </a:p>
          <a:p>
            <a:r>
              <a:rPr lang="en-US" sz="2000" dirty="0">
                <a:solidFill>
                  <a:schemeClr val="accent6">
                    <a:lumMod val="60000"/>
                    <a:lumOff val="40000"/>
                  </a:schemeClr>
                </a:solidFill>
              </a:rPr>
              <a:t>Our Accelerator</a:t>
            </a:r>
          </a:p>
          <a:p>
            <a:r>
              <a:rPr lang="en-US" sz="2000" dirty="0">
                <a:solidFill>
                  <a:schemeClr val="accent6">
                    <a:lumMod val="60000"/>
                    <a:lumOff val="40000"/>
                  </a:schemeClr>
                </a:solidFill>
              </a:rPr>
              <a:t>Evaluation</a:t>
            </a:r>
          </a:p>
          <a:p>
            <a:r>
              <a:rPr lang="en-US" sz="2000" dirty="0">
                <a:solidFill>
                  <a:schemeClr val="accent6">
                    <a:lumMod val="50000"/>
                  </a:schemeClr>
                </a:solidFill>
              </a:rPr>
              <a:t>Conclusion</a:t>
            </a:r>
          </a:p>
          <a:p>
            <a:endParaRPr lang="en-US" sz="2000" dirty="0"/>
          </a:p>
          <a:p>
            <a:endParaRPr lang="en-US" sz="2000" dirty="0"/>
          </a:p>
        </p:txBody>
      </p:sp>
    </p:spTree>
    <p:extLst>
      <p:ext uri="{BB962C8B-B14F-4D97-AF65-F5344CB8AC3E}">
        <p14:creationId xmlns:p14="http://schemas.microsoft.com/office/powerpoint/2010/main" val="410131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1258C-3B47-0C55-911D-C9679E8FF724}"/>
            </a:ext>
          </a:extLst>
        </p:cNvPr>
        <p:cNvGrpSpPr/>
        <p:nvPr/>
      </p:nvGrpSpPr>
      <p:grpSpPr>
        <a:xfrm>
          <a:off x="0" y="0"/>
          <a:ext cx="0" cy="0"/>
          <a:chOff x="0" y="0"/>
          <a:chExt cx="0" cy="0"/>
        </a:xfrm>
      </p:grpSpPr>
      <p:pic>
        <p:nvPicPr>
          <p:cNvPr id="6" name="Picture 5" descr="A diagram of a diagram&#10;&#10;Description automatically generated">
            <a:extLst>
              <a:ext uri="{FF2B5EF4-FFF2-40B4-BE49-F238E27FC236}">
                <a16:creationId xmlns:a16="http://schemas.microsoft.com/office/drawing/2014/main" id="{92C03A54-8A75-9C97-F9AE-6BC7D91D6196}"/>
              </a:ext>
            </a:extLst>
          </p:cNvPr>
          <p:cNvPicPr>
            <a:picLocks noChangeAspect="1"/>
          </p:cNvPicPr>
          <p:nvPr/>
        </p:nvPicPr>
        <p:blipFill>
          <a:blip r:embed="rId3"/>
          <a:stretch>
            <a:fillRect/>
          </a:stretch>
        </p:blipFill>
        <p:spPr>
          <a:xfrm>
            <a:off x="6794205" y="813466"/>
            <a:ext cx="1892595" cy="1892595"/>
          </a:xfrm>
          <a:prstGeom prst="rect">
            <a:avLst/>
          </a:prstGeom>
        </p:spPr>
      </p:pic>
      <p:sp>
        <p:nvSpPr>
          <p:cNvPr id="3" name="Title 2">
            <a:extLst>
              <a:ext uri="{FF2B5EF4-FFF2-40B4-BE49-F238E27FC236}">
                <a16:creationId xmlns:a16="http://schemas.microsoft.com/office/drawing/2014/main" id="{A502FE3C-DDF0-5792-E9BD-5FC2A8E99AEC}"/>
              </a:ext>
            </a:extLst>
          </p:cNvPr>
          <p:cNvSpPr>
            <a:spLocks noGrp="1"/>
          </p:cNvSpPr>
          <p:nvPr>
            <p:ph type="title"/>
          </p:nvPr>
        </p:nvSpPr>
        <p:spPr/>
        <p:txBody>
          <a:bodyPr>
            <a:normAutofit/>
          </a:bodyPr>
          <a:lstStyle/>
          <a:p>
            <a:r>
              <a:rPr lang="en-US" dirty="0"/>
              <a:t>Conclusion</a:t>
            </a:r>
          </a:p>
        </p:txBody>
      </p:sp>
      <p:sp>
        <p:nvSpPr>
          <p:cNvPr id="5" name="Content Placeholder 3">
            <a:extLst>
              <a:ext uri="{FF2B5EF4-FFF2-40B4-BE49-F238E27FC236}">
                <a16:creationId xmlns:a16="http://schemas.microsoft.com/office/drawing/2014/main" id="{E40957A4-1F7F-60BA-2793-525C3C715777}"/>
              </a:ext>
            </a:extLst>
          </p:cNvPr>
          <p:cNvSpPr txBox="1">
            <a:spLocks/>
          </p:cNvSpPr>
          <p:nvPr/>
        </p:nvSpPr>
        <p:spPr>
          <a:xfrm>
            <a:off x="457199" y="1016001"/>
            <a:ext cx="7890933" cy="3578622"/>
          </a:xfrm>
          <a:prstGeom prst="rect">
            <a:avLst/>
          </a:prstGeom>
        </p:spPr>
        <p:txBody>
          <a:bodyPr>
            <a:normAutofit fontScale="92500" lnSpcReduction="10000"/>
          </a:bodyPr>
          <a:lstStyle>
            <a:lvl1pPr marL="342900" indent="-342900" algn="l" defTabSz="457200" rtl="0" eaLnBrk="1" latinLnBrk="0" hangingPunct="1">
              <a:spcBef>
                <a:spcPct val="20000"/>
              </a:spcBef>
              <a:buClr>
                <a:schemeClr val="tx1"/>
              </a:buClr>
              <a:buFont typeface="Arial"/>
              <a:buChar char="•"/>
              <a:defRPr sz="2800" kern="1200">
                <a:solidFill>
                  <a:schemeClr val="accent6"/>
                </a:solidFill>
                <a:latin typeface="Gill Sans"/>
                <a:ea typeface="+mn-ea"/>
                <a:cs typeface="Gill Sans"/>
              </a:defRPr>
            </a:lvl1pPr>
            <a:lvl2pPr marL="742950" indent="-285750" algn="l" defTabSz="457200" rtl="0" eaLnBrk="1" latinLnBrk="0" hangingPunct="1">
              <a:spcBef>
                <a:spcPct val="20000"/>
              </a:spcBef>
              <a:buClr>
                <a:schemeClr val="tx1"/>
              </a:buClr>
              <a:buFont typeface="Arial"/>
              <a:buChar char="–"/>
              <a:defRPr sz="2400" kern="1200">
                <a:solidFill>
                  <a:schemeClr val="accent6"/>
                </a:solidFill>
                <a:latin typeface="Gill Sans"/>
                <a:ea typeface="+mn-ea"/>
                <a:cs typeface="Gill Sans"/>
              </a:defRPr>
            </a:lvl2pPr>
            <a:lvl3pPr marL="1143000" indent="-228600" algn="l" defTabSz="457200" rtl="0" eaLnBrk="1" latinLnBrk="0" hangingPunct="1">
              <a:spcBef>
                <a:spcPct val="20000"/>
              </a:spcBef>
              <a:buClr>
                <a:schemeClr val="tx1"/>
              </a:buClr>
              <a:buFont typeface="Arial"/>
              <a:buChar char="•"/>
              <a:defRPr sz="2000" kern="1200">
                <a:solidFill>
                  <a:schemeClr val="accent6"/>
                </a:solidFill>
                <a:latin typeface="Gill Sans"/>
                <a:ea typeface="+mn-ea"/>
                <a:cs typeface="Gill Sans"/>
              </a:defRPr>
            </a:lvl3pPr>
            <a:lvl4pPr marL="16002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4pPr>
            <a:lvl5pPr marL="2057400" indent="-228600" algn="l" defTabSz="457200" rtl="0" eaLnBrk="1" latinLnBrk="0" hangingPunct="1">
              <a:spcBef>
                <a:spcPct val="20000"/>
              </a:spcBef>
              <a:buClr>
                <a:schemeClr val="tx1"/>
              </a:buClr>
              <a:buFont typeface="Arial"/>
              <a:buChar char="»"/>
              <a:defRPr sz="1800" kern="1200">
                <a:solidFill>
                  <a:schemeClr val="accent6"/>
                </a:solidFill>
                <a:latin typeface="Gill Sans"/>
                <a:ea typeface="+mn-ea"/>
                <a:cs typeface="Gill San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solidFill>
                  <a:schemeClr val="accent5"/>
                </a:solidFill>
              </a:rPr>
              <a:t>FPGA compilation is excruciatingly slow (up to hours long runtime)</a:t>
            </a:r>
          </a:p>
          <a:p>
            <a:pPr lvl="1"/>
            <a:r>
              <a:rPr lang="en-US" sz="1200" dirty="0">
                <a:solidFill>
                  <a:schemeClr val="accent6">
                    <a:lumMod val="50000"/>
                  </a:schemeClr>
                </a:solidFill>
              </a:rPr>
              <a:t>Limits developer productivity</a:t>
            </a:r>
          </a:p>
          <a:p>
            <a:pPr lvl="1"/>
            <a:r>
              <a:rPr lang="en-US" sz="1200" dirty="0">
                <a:solidFill>
                  <a:schemeClr val="accent6">
                    <a:lumMod val="50000"/>
                  </a:schemeClr>
                </a:solidFill>
              </a:rPr>
              <a:t>Prevents use in real-time reconfiguration applications like online-tuning and self-healing</a:t>
            </a:r>
          </a:p>
          <a:p>
            <a:pPr lvl="1"/>
            <a:r>
              <a:rPr lang="en-US" sz="1200" dirty="0">
                <a:solidFill>
                  <a:schemeClr val="accent6">
                    <a:lumMod val="50000"/>
                  </a:schemeClr>
                </a:solidFill>
              </a:rPr>
              <a:t>Placement and routing most expensive phases of compilation</a:t>
            </a:r>
          </a:p>
          <a:p>
            <a:pPr marL="457200" lvl="1" indent="0">
              <a:buNone/>
            </a:pPr>
            <a:endParaRPr lang="en-US" sz="1200" dirty="0">
              <a:solidFill>
                <a:schemeClr val="accent6">
                  <a:lumMod val="50000"/>
                </a:schemeClr>
              </a:solidFill>
            </a:endParaRPr>
          </a:p>
          <a:p>
            <a:r>
              <a:rPr lang="en-US" sz="1600" dirty="0">
                <a:solidFill>
                  <a:schemeClr val="accent5"/>
                </a:solidFill>
              </a:rPr>
              <a:t>Separate page-based compilation achieves acceleration through</a:t>
            </a:r>
            <a:br>
              <a:rPr lang="en-US" sz="1600" dirty="0">
                <a:solidFill>
                  <a:schemeClr val="accent5"/>
                </a:solidFill>
              </a:rPr>
            </a:br>
            <a:r>
              <a:rPr lang="en-US" sz="1600" dirty="0">
                <a:solidFill>
                  <a:schemeClr val="accent5"/>
                </a:solidFill>
              </a:rPr>
              <a:t>divide-and-conquer (e.g. PR-Flow)</a:t>
            </a:r>
          </a:p>
          <a:p>
            <a:pPr lvl="1"/>
            <a:r>
              <a:rPr lang="en-US" sz="1200" dirty="0">
                <a:solidFill>
                  <a:schemeClr val="accent6">
                    <a:lumMod val="50000"/>
                  </a:schemeClr>
                </a:solidFill>
              </a:rPr>
              <a:t>Accelerates compilation by a factor of the number of pages</a:t>
            </a:r>
          </a:p>
          <a:p>
            <a:pPr lvl="1"/>
            <a:r>
              <a:rPr lang="en-US" sz="1200" dirty="0">
                <a:solidFill>
                  <a:schemeClr val="accent6">
                    <a:lumMod val="50000"/>
                  </a:schemeClr>
                </a:solidFill>
              </a:rPr>
              <a:t>Brings compile times down to 10s of seconds to minutes (but too slow for real-time applications)</a:t>
            </a:r>
          </a:p>
          <a:p>
            <a:pPr marL="457200" lvl="1" indent="0">
              <a:buNone/>
            </a:pPr>
            <a:endParaRPr lang="en-US" sz="1600" dirty="0">
              <a:solidFill>
                <a:schemeClr val="accent6">
                  <a:lumMod val="50000"/>
                </a:schemeClr>
              </a:solidFill>
            </a:endParaRPr>
          </a:p>
          <a:p>
            <a:r>
              <a:rPr lang="en-US" sz="1600" dirty="0">
                <a:solidFill>
                  <a:schemeClr val="accent5"/>
                </a:solidFill>
              </a:rPr>
              <a:t>Using FPGAs </a:t>
            </a:r>
            <a:r>
              <a:rPr lang="en-US" sz="1600" u="sng" dirty="0">
                <a:solidFill>
                  <a:schemeClr val="accent5"/>
                </a:solidFill>
              </a:rPr>
              <a:t>themselves</a:t>
            </a:r>
            <a:r>
              <a:rPr lang="en-US" sz="1600" dirty="0">
                <a:solidFill>
                  <a:schemeClr val="accent5"/>
                </a:solidFill>
              </a:rPr>
              <a:t> to perform page compilation enables significant acceleration</a:t>
            </a:r>
          </a:p>
          <a:p>
            <a:pPr lvl="1"/>
            <a:r>
              <a:rPr lang="en-US" sz="1200" b="1" dirty="0">
                <a:solidFill>
                  <a:schemeClr val="accent6">
                    <a:lumMod val="50000"/>
                  </a:schemeClr>
                </a:solidFill>
              </a:rPr>
              <a:t>We present an FPGA based systolic array</a:t>
            </a:r>
            <a:r>
              <a:rPr lang="en-US" sz="1200" dirty="0">
                <a:solidFill>
                  <a:schemeClr val="accent6">
                    <a:lumMod val="50000"/>
                  </a:schemeClr>
                </a:solidFill>
              </a:rPr>
              <a:t> which solves FPGA page </a:t>
            </a:r>
            <a:r>
              <a:rPr lang="en-US" sz="1200" b="1" dirty="0">
                <a:solidFill>
                  <a:schemeClr val="accent6">
                    <a:lumMod val="50000"/>
                  </a:schemeClr>
                </a:solidFill>
              </a:rPr>
              <a:t>placement in milliseconds</a:t>
            </a:r>
          </a:p>
          <a:p>
            <a:pPr lvl="1"/>
            <a:r>
              <a:rPr lang="en-US" sz="1200" dirty="0">
                <a:solidFill>
                  <a:schemeClr val="accent6">
                    <a:lumMod val="50000"/>
                  </a:schemeClr>
                </a:solidFill>
              </a:rPr>
              <a:t>Eliminated swap time scaling with the number of cell connections</a:t>
            </a:r>
          </a:p>
          <a:p>
            <a:pPr lvl="1"/>
            <a:r>
              <a:rPr lang="en-US" sz="1200" b="1" dirty="0">
                <a:solidFill>
                  <a:schemeClr val="accent6">
                    <a:lumMod val="50000"/>
                  </a:schemeClr>
                </a:solidFill>
              </a:rPr>
              <a:t>Reduced build-to-place ratio</a:t>
            </a:r>
            <a:r>
              <a:rPr lang="en-US" sz="1200" dirty="0">
                <a:solidFill>
                  <a:schemeClr val="accent6">
                    <a:lumMod val="50000"/>
                  </a:schemeClr>
                </a:solidFill>
              </a:rPr>
              <a:t> from 400:1 down to 72:1</a:t>
            </a:r>
          </a:p>
          <a:p>
            <a:pPr lvl="1"/>
            <a:r>
              <a:rPr lang="en-US" sz="1200" b="1" dirty="0">
                <a:solidFill>
                  <a:schemeClr val="accent6">
                    <a:lumMod val="50000"/>
                  </a:schemeClr>
                </a:solidFill>
              </a:rPr>
              <a:t>Targets heterogeneous VTR-9 device models</a:t>
            </a:r>
            <a:r>
              <a:rPr lang="en-US" sz="1200" dirty="0">
                <a:solidFill>
                  <a:schemeClr val="accent6">
                    <a:lumMod val="50000"/>
                  </a:schemeClr>
                </a:solidFill>
              </a:rPr>
              <a:t> with CLBs, BRAMs, and DSPs</a:t>
            </a:r>
          </a:p>
          <a:p>
            <a:pPr lvl="1"/>
            <a:r>
              <a:rPr lang="en-US" sz="1200" dirty="0">
                <a:solidFill>
                  <a:schemeClr val="accent6">
                    <a:lumMod val="50000"/>
                  </a:schemeClr>
                </a:solidFill>
              </a:rPr>
              <a:t>Achieves </a:t>
            </a:r>
            <a:r>
              <a:rPr lang="en-US" sz="1200" b="1" dirty="0">
                <a:solidFill>
                  <a:schemeClr val="accent6">
                    <a:lumMod val="50000"/>
                  </a:schemeClr>
                </a:solidFill>
              </a:rPr>
              <a:t>2-3 orders of magnitude speedup </a:t>
            </a:r>
            <a:r>
              <a:rPr lang="en-US" sz="1200" dirty="0">
                <a:solidFill>
                  <a:schemeClr val="accent6">
                    <a:lumMod val="50000"/>
                  </a:schemeClr>
                </a:solidFill>
              </a:rPr>
              <a:t>over iso-quality VTR-9 results</a:t>
            </a:r>
          </a:p>
        </p:txBody>
      </p:sp>
      <p:sp>
        <p:nvSpPr>
          <p:cNvPr id="7" name="Slide Number Placeholder 1">
            <a:extLst>
              <a:ext uri="{FF2B5EF4-FFF2-40B4-BE49-F238E27FC236}">
                <a16:creationId xmlns:a16="http://schemas.microsoft.com/office/drawing/2014/main" id="{41114242-5ED9-D6AE-3F2F-C0A0A2D0AA4B}"/>
              </a:ext>
            </a:extLst>
          </p:cNvPr>
          <p:cNvSpPr>
            <a:spLocks noGrp="1"/>
          </p:cNvSpPr>
          <p:nvPr>
            <p:ph type="sldNum" sz="quarter" idx="12"/>
          </p:nvPr>
        </p:nvSpPr>
        <p:spPr>
          <a:xfrm>
            <a:off x="6553200" y="4698999"/>
            <a:ext cx="2133600" cy="273844"/>
          </a:xfrm>
        </p:spPr>
        <p:txBody>
          <a:bodyPr/>
          <a:lstStyle/>
          <a:p>
            <a:r>
              <a:rPr lang="en-US" dirty="0"/>
              <a:t>FPGA ‘26 | </a:t>
            </a:r>
            <a:fld id="{8A758EFE-665F-4341-B5B8-2DAEADA52F6C}" type="slidenum">
              <a:rPr lang="en-US" smtClean="0"/>
              <a:pPr/>
              <a:t>26</a:t>
            </a:fld>
            <a:endParaRPr lang="en-US" dirty="0"/>
          </a:p>
        </p:txBody>
      </p:sp>
    </p:spTree>
    <p:extLst>
      <p:ext uri="{BB962C8B-B14F-4D97-AF65-F5344CB8AC3E}">
        <p14:creationId xmlns:p14="http://schemas.microsoft.com/office/powerpoint/2010/main" val="246203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23">
      <a:dk1>
        <a:srgbClr val="00144D"/>
      </a:dk1>
      <a:lt1>
        <a:sysClr val="window" lastClr="FFFFFF"/>
      </a:lt1>
      <a:dk2>
        <a:srgbClr val="57000A"/>
      </a:dk2>
      <a:lt2>
        <a:srgbClr val="82AFD3"/>
      </a:lt2>
      <a:accent1>
        <a:srgbClr val="95001A"/>
      </a:accent1>
      <a:accent2>
        <a:srgbClr val="C0504D"/>
      </a:accent2>
      <a:accent3>
        <a:srgbClr val="045EA7"/>
      </a:accent3>
      <a:accent4>
        <a:srgbClr val="F2C100"/>
      </a:accent4>
      <a:accent5>
        <a:srgbClr val="00144D"/>
      </a:accent5>
      <a:accent6>
        <a:srgbClr val="44464B"/>
      </a:accent6>
      <a:hlink>
        <a:srgbClr val="00144D"/>
      </a:hlink>
      <a:folHlink>
        <a:srgbClr val="82AFD3"/>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33392</TotalTime>
  <Words>4462</Words>
  <Application>Microsoft Macintosh PowerPoint</Application>
  <PresentationFormat>On-screen Show (16:9)</PresentationFormat>
  <Paragraphs>1025</Paragraphs>
  <Slides>26</Slides>
  <Notes>26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26</vt:i4>
      </vt:variant>
    </vt:vector>
  </HeadingPairs>
  <TitlesOfParts>
    <vt:vector size="33" baseType="lpstr">
      <vt:lpstr>Aptos</vt:lpstr>
      <vt:lpstr>Aptos Display</vt:lpstr>
      <vt:lpstr>Arial</vt:lpstr>
      <vt:lpstr>Calibri</vt:lpstr>
      <vt:lpstr>Gill Sans</vt:lpstr>
      <vt:lpstr>Office Theme</vt:lpstr>
      <vt:lpstr>Custom Design</vt:lpstr>
      <vt:lpstr>Hardware Accelerated FPGA Divide-and-Conquer Page Placement in Milliseconds</vt:lpstr>
      <vt:lpstr>Story</vt:lpstr>
      <vt:lpstr>Story</vt:lpstr>
      <vt:lpstr>Table of Contents </vt:lpstr>
      <vt:lpstr>Table of Contents </vt:lpstr>
      <vt:lpstr>Motivation</vt:lpstr>
      <vt:lpstr>Table of Contents </vt:lpstr>
      <vt:lpstr>The Placement Problem</vt:lpstr>
      <vt:lpstr>Prior Work: Systolic Placement</vt:lpstr>
      <vt:lpstr>Prior Work: Local Cost Function</vt:lpstr>
      <vt:lpstr>Prior Work: Local Cost Function</vt:lpstr>
      <vt:lpstr>Prior Work: Achievements</vt:lpstr>
      <vt:lpstr>Prior Work: Why not Adopted?</vt:lpstr>
      <vt:lpstr>Table of Contents </vt:lpstr>
      <vt:lpstr>Our Accelerator: Goals</vt:lpstr>
      <vt:lpstr>Our Accelerator: Strategy</vt:lpstr>
      <vt:lpstr>Our Accelerator: Challenges</vt:lpstr>
      <vt:lpstr>Our Accelerator: Solution</vt:lpstr>
      <vt:lpstr>Our Accelerator: Additional Details</vt:lpstr>
      <vt:lpstr>Implementation</vt:lpstr>
      <vt:lpstr>Table of Contents</vt:lpstr>
      <vt:lpstr>Benchmarks</vt:lpstr>
      <vt:lpstr>Systolic to VTR Comparison</vt:lpstr>
      <vt:lpstr>Systolic Speedup and Relative Quality</vt:lpstr>
      <vt:lpstr>Table of Contents</vt:lpstr>
      <vt:lpstr>Conclusion</vt:lpstr>
    </vt:vector>
  </TitlesOfParts>
  <Company>Zder0to5ive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Lindsey Tabor</dc:creator>
  <cp:lastModifiedBy>Thomas, Ezra</cp:lastModifiedBy>
  <cp:revision>264</cp:revision>
  <dcterms:created xsi:type="dcterms:W3CDTF">2017-09-22T15:37:04Z</dcterms:created>
  <dcterms:modified xsi:type="dcterms:W3CDTF">2026-02-23T06:11:16Z</dcterms:modified>
</cp:coreProperties>
</file>